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8" r:id="rId10"/>
    <p:sldId id="279" r:id="rId11"/>
    <p:sldId id="280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81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4D4D4D"/>
    <a:srgbClr val="8BC541"/>
    <a:srgbClr val="FF6702"/>
    <a:srgbClr val="015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280" autoAdjust="0"/>
  </p:normalViewPr>
  <p:slideViewPr>
    <p:cSldViewPr snapToGrid="0">
      <p:cViewPr varScale="1">
        <p:scale>
          <a:sx n="74" d="100"/>
          <a:sy n="74" d="100"/>
        </p:scale>
        <p:origin x="4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0218C5-EADA-445C-8BFA-194C87BB6E86}" type="doc">
      <dgm:prSet loTypeId="urn:microsoft.com/office/officeart/2005/8/layout/hierarchy2" loCatId="hierarchy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s-PE"/>
        </a:p>
      </dgm:t>
    </dgm:pt>
    <dgm:pt modelId="{DF60A287-718E-4D88-A0E5-5128F142810A}">
      <dgm:prSet phldrT="[Texto]" custT="1"/>
      <dgm:spPr/>
      <dgm:t>
        <a:bodyPr/>
        <a:lstStyle/>
        <a:p>
          <a:r>
            <a:rPr lang="es-PE" sz="2000" dirty="0">
              <a:latin typeface="Calibri" panose="020F0502020204030204" pitchFamily="34" charset="0"/>
              <a:cs typeface="Calibri" panose="020F0502020204030204" pitchFamily="34" charset="0"/>
            </a:rPr>
            <a:t>Incidente</a:t>
          </a:r>
        </a:p>
      </dgm:t>
    </dgm:pt>
    <dgm:pt modelId="{4E72DF09-58E0-4212-82BF-122FC22C2DED}" type="parTrans" cxnId="{A0721A24-2994-4DF1-A5B3-43B894483938}">
      <dgm:prSet/>
      <dgm:spPr/>
      <dgm:t>
        <a:bodyPr/>
        <a:lstStyle/>
        <a:p>
          <a:endParaRPr lang="es-PE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EFA5DD-D46E-4F28-A1E7-F7B43837DD04}" type="sibTrans" cxnId="{A0721A24-2994-4DF1-A5B3-43B894483938}">
      <dgm:prSet/>
      <dgm:spPr/>
      <dgm:t>
        <a:bodyPr/>
        <a:lstStyle/>
        <a:p>
          <a:endParaRPr lang="es-PE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7D1768-2FA4-4B48-8273-628375EF02E2}">
      <dgm:prSet phldrT="[Texto]" custT="1"/>
      <dgm:spPr/>
      <dgm:t>
        <a:bodyPr/>
        <a:lstStyle/>
        <a:p>
          <a:r>
            <a:rPr lang="es-PE" sz="2000" dirty="0">
              <a:latin typeface="Calibri" panose="020F0502020204030204" pitchFamily="34" charset="0"/>
              <a:cs typeface="Calibri" panose="020F0502020204030204" pitchFamily="34" charset="0"/>
            </a:rPr>
            <a:t>Consulta</a:t>
          </a:r>
        </a:p>
      </dgm:t>
    </dgm:pt>
    <dgm:pt modelId="{1E0D1FEA-1995-4002-A2FF-2BD9CC0DA0DC}" type="parTrans" cxnId="{58F013A4-40D9-444B-AD08-4D51F8C551FF}">
      <dgm:prSet custT="1"/>
      <dgm:spPr/>
      <dgm:t>
        <a:bodyPr/>
        <a:lstStyle/>
        <a:p>
          <a:endParaRPr lang="es-PE" sz="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96FDA6-C9D5-4F3C-859B-ED26E71FD443}" type="sibTrans" cxnId="{58F013A4-40D9-444B-AD08-4D51F8C551FF}">
      <dgm:prSet/>
      <dgm:spPr/>
      <dgm:t>
        <a:bodyPr/>
        <a:lstStyle/>
        <a:p>
          <a:endParaRPr lang="es-PE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10AFA5-60EF-47E1-A1FE-0CD533D08DA1}">
      <dgm:prSet phldrT="[Texto]" custT="1"/>
      <dgm:spPr/>
      <dgm:t>
        <a:bodyPr/>
        <a:lstStyle/>
        <a:p>
          <a:r>
            <a:rPr lang="es-PE" sz="2000" dirty="0">
              <a:latin typeface="Calibri" panose="020F0502020204030204" pitchFamily="34" charset="0"/>
              <a:cs typeface="Calibri" panose="020F0502020204030204" pitchFamily="34" charset="0"/>
            </a:rPr>
            <a:t>Cerrado</a:t>
          </a:r>
        </a:p>
      </dgm:t>
    </dgm:pt>
    <dgm:pt modelId="{1309754E-12EF-461B-A30E-08189CED65D0}" type="parTrans" cxnId="{B00E2E3D-B37B-4C89-892B-75A681CED55E}">
      <dgm:prSet custT="1"/>
      <dgm:spPr/>
      <dgm:t>
        <a:bodyPr/>
        <a:lstStyle/>
        <a:p>
          <a:endParaRPr lang="es-PE" sz="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9E2342-8FA3-40A0-9E1E-9B9B4999FDB6}" type="sibTrans" cxnId="{B00E2E3D-B37B-4C89-892B-75A681CED55E}">
      <dgm:prSet/>
      <dgm:spPr/>
      <dgm:t>
        <a:bodyPr/>
        <a:lstStyle/>
        <a:p>
          <a:endParaRPr lang="es-PE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2F99B6-E27F-49CE-BEE9-740677A4438A}">
      <dgm:prSet phldrT="[Texto]" custT="1"/>
      <dgm:spPr/>
      <dgm:t>
        <a:bodyPr/>
        <a:lstStyle/>
        <a:p>
          <a:r>
            <a:rPr lang="es-PE" sz="2000" dirty="0">
              <a:latin typeface="Calibri" panose="020F0502020204030204" pitchFamily="34" charset="0"/>
              <a:cs typeface="Calibri" panose="020F0502020204030204" pitchFamily="34" charset="0"/>
            </a:rPr>
            <a:t>Pedido</a:t>
          </a:r>
        </a:p>
      </dgm:t>
    </dgm:pt>
    <dgm:pt modelId="{04ED81F7-25DF-422E-8614-BD51A96AC72A}" type="parTrans" cxnId="{4BF350F7-6F34-4F49-A7A2-051B5AE35987}">
      <dgm:prSet custT="1"/>
      <dgm:spPr/>
      <dgm:t>
        <a:bodyPr/>
        <a:lstStyle/>
        <a:p>
          <a:endParaRPr lang="es-PE" sz="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35006F-094D-445A-B6F8-D6D06E58FD14}" type="sibTrans" cxnId="{4BF350F7-6F34-4F49-A7A2-051B5AE35987}">
      <dgm:prSet/>
      <dgm:spPr/>
      <dgm:t>
        <a:bodyPr/>
        <a:lstStyle/>
        <a:p>
          <a:endParaRPr lang="es-PE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F42C7A-4F05-480E-829D-23A47A8C1364}">
      <dgm:prSet phldrT="[Texto]" custT="1"/>
      <dgm:spPr/>
      <dgm:t>
        <a:bodyPr/>
        <a:lstStyle/>
        <a:p>
          <a:r>
            <a:rPr lang="es-PE" sz="2000" dirty="0">
              <a:latin typeface="Calibri" panose="020F0502020204030204" pitchFamily="34" charset="0"/>
              <a:cs typeface="Calibri" panose="020F0502020204030204" pitchFamily="34" charset="0"/>
            </a:rPr>
            <a:t>Abierto</a:t>
          </a:r>
        </a:p>
      </dgm:t>
    </dgm:pt>
    <dgm:pt modelId="{0421D005-73BD-471E-9209-7D292141E2CE}" type="parTrans" cxnId="{BF2D6674-2F46-43A3-B706-DB6AACAC97A2}">
      <dgm:prSet custT="1"/>
      <dgm:spPr/>
      <dgm:t>
        <a:bodyPr/>
        <a:lstStyle/>
        <a:p>
          <a:endParaRPr lang="es-PE" sz="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5F6E1E-59AC-4F88-9618-468358415198}" type="sibTrans" cxnId="{BF2D6674-2F46-43A3-B706-DB6AACAC97A2}">
      <dgm:prSet/>
      <dgm:spPr/>
      <dgm:t>
        <a:bodyPr/>
        <a:lstStyle/>
        <a:p>
          <a:endParaRPr lang="es-PE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C33739-87DA-4E5C-B2E1-18E9774CE719}">
      <dgm:prSet custT="1"/>
      <dgm:spPr/>
      <dgm:t>
        <a:bodyPr/>
        <a:lstStyle/>
        <a:p>
          <a:r>
            <a:rPr lang="es-PE" sz="2000" dirty="0">
              <a:latin typeface="Calibri" panose="020F0502020204030204" pitchFamily="34" charset="0"/>
              <a:cs typeface="Calibri" panose="020F0502020204030204" pitchFamily="34" charset="0"/>
            </a:rPr>
            <a:t>Abierto</a:t>
          </a:r>
        </a:p>
      </dgm:t>
    </dgm:pt>
    <dgm:pt modelId="{13DEC908-9ACC-4ADA-BC5F-F769FEA62F8D}" type="parTrans" cxnId="{D53F694A-C51B-4615-8FBF-878D9AE071E9}">
      <dgm:prSet custT="1"/>
      <dgm:spPr/>
      <dgm:t>
        <a:bodyPr/>
        <a:lstStyle/>
        <a:p>
          <a:endParaRPr lang="es-PE" sz="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9EE539-9BB3-4C54-8F38-F08794BC2C2E}" type="sibTrans" cxnId="{D53F694A-C51B-4615-8FBF-878D9AE071E9}">
      <dgm:prSet/>
      <dgm:spPr/>
      <dgm:t>
        <a:bodyPr/>
        <a:lstStyle/>
        <a:p>
          <a:endParaRPr lang="es-PE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F3D11E-CC1A-439B-A34B-5FEFBB39513D}">
      <dgm:prSet custT="1"/>
      <dgm:spPr/>
      <dgm:t>
        <a:bodyPr/>
        <a:lstStyle/>
        <a:p>
          <a:r>
            <a:rPr lang="es-PE" sz="2000" dirty="0">
              <a:latin typeface="Calibri" panose="020F0502020204030204" pitchFamily="34" charset="0"/>
              <a:cs typeface="Calibri" panose="020F0502020204030204" pitchFamily="34" charset="0"/>
            </a:rPr>
            <a:t>Cerrado</a:t>
          </a:r>
        </a:p>
      </dgm:t>
    </dgm:pt>
    <dgm:pt modelId="{0BF8B8AC-44D2-4818-B28D-6025106D1F58}" type="parTrans" cxnId="{B5828B63-AE4A-4F0A-B214-C8B1A865FB2F}">
      <dgm:prSet custT="1"/>
      <dgm:spPr/>
      <dgm:t>
        <a:bodyPr/>
        <a:lstStyle/>
        <a:p>
          <a:endParaRPr lang="es-PE" sz="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6CA5B6-DB6A-44BC-8DC1-F78C7443F327}" type="sibTrans" cxnId="{B5828B63-AE4A-4F0A-B214-C8B1A865FB2F}">
      <dgm:prSet/>
      <dgm:spPr/>
      <dgm:t>
        <a:bodyPr/>
        <a:lstStyle/>
        <a:p>
          <a:endParaRPr lang="es-PE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529B90-582E-4281-8DB7-A076731D6D60}">
      <dgm:prSet custT="1"/>
      <dgm:spPr/>
      <dgm:t>
        <a:bodyPr/>
        <a:lstStyle/>
        <a:p>
          <a:r>
            <a:rPr lang="es-PE" sz="2000" dirty="0">
              <a:latin typeface="Calibri" panose="020F0502020204030204" pitchFamily="34" charset="0"/>
              <a:cs typeface="Calibri" panose="020F0502020204030204" pitchFamily="34" charset="0"/>
            </a:rPr>
            <a:t>Reclamo</a:t>
          </a:r>
        </a:p>
      </dgm:t>
    </dgm:pt>
    <dgm:pt modelId="{C24716BD-1F43-4595-BC63-05D0AAF08F39}" type="parTrans" cxnId="{EE58BEC1-2979-4445-B86B-88DEAF5F814E}">
      <dgm:prSet custT="1"/>
      <dgm:spPr/>
      <dgm:t>
        <a:bodyPr/>
        <a:lstStyle/>
        <a:p>
          <a:endParaRPr lang="es-PE" sz="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648EA6-CC06-4687-AFB7-AAE54BA64347}" type="sibTrans" cxnId="{EE58BEC1-2979-4445-B86B-88DEAF5F814E}">
      <dgm:prSet/>
      <dgm:spPr/>
      <dgm:t>
        <a:bodyPr/>
        <a:lstStyle/>
        <a:p>
          <a:endParaRPr lang="es-PE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556203-0EDF-461B-B8C6-5858421F7BF2}">
      <dgm:prSet custT="1"/>
      <dgm:spPr/>
      <dgm:t>
        <a:bodyPr/>
        <a:lstStyle/>
        <a:p>
          <a:r>
            <a:rPr lang="es-PE" sz="2000" dirty="0">
              <a:latin typeface="Calibri" panose="020F0502020204030204" pitchFamily="34" charset="0"/>
              <a:cs typeface="Calibri" panose="020F0502020204030204" pitchFamily="34" charset="0"/>
            </a:rPr>
            <a:t>Cerrado</a:t>
          </a:r>
        </a:p>
      </dgm:t>
    </dgm:pt>
    <dgm:pt modelId="{0244E00C-3DBF-4441-B3C2-96514B39C8BB}" type="parTrans" cxnId="{0AA4CFED-AE3F-415E-B5B2-DDBF6CF1FE70}">
      <dgm:prSet custT="1"/>
      <dgm:spPr/>
      <dgm:t>
        <a:bodyPr/>
        <a:lstStyle/>
        <a:p>
          <a:endParaRPr lang="es-PE" sz="3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CA3C85-E30E-472D-9C31-E707411FC6D5}" type="sibTrans" cxnId="{0AA4CFED-AE3F-415E-B5B2-DDBF6CF1FE70}">
      <dgm:prSet/>
      <dgm:spPr/>
      <dgm:t>
        <a:bodyPr/>
        <a:lstStyle/>
        <a:p>
          <a:endParaRPr lang="es-PE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E0CEC4-094C-4079-8D9B-CEA8E9B87F52}" type="pres">
      <dgm:prSet presAssocID="{460218C5-EADA-445C-8BFA-194C87BB6E8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DB9D838-B9B3-4FC8-9C75-195A3640113C}" type="pres">
      <dgm:prSet presAssocID="{DF60A287-718E-4D88-A0E5-5128F142810A}" presName="root1" presStyleCnt="0"/>
      <dgm:spPr/>
    </dgm:pt>
    <dgm:pt modelId="{8B26306C-1CCD-4610-B7AF-558A7F607FBA}" type="pres">
      <dgm:prSet presAssocID="{DF60A287-718E-4D88-A0E5-5128F142810A}" presName="LevelOneTextNode" presStyleLbl="node0" presStyleIdx="0" presStyleCnt="1" custLinFactNeighborY="30141">
        <dgm:presLayoutVars>
          <dgm:chPref val="3"/>
        </dgm:presLayoutVars>
      </dgm:prSet>
      <dgm:spPr/>
    </dgm:pt>
    <dgm:pt modelId="{89344720-696F-455E-AB89-610250B7BD63}" type="pres">
      <dgm:prSet presAssocID="{DF60A287-718E-4D88-A0E5-5128F142810A}" presName="level2hierChild" presStyleCnt="0"/>
      <dgm:spPr/>
    </dgm:pt>
    <dgm:pt modelId="{BE8E8455-74CA-4342-8B99-3A648C88D57D}" type="pres">
      <dgm:prSet presAssocID="{1E0D1FEA-1995-4002-A2FF-2BD9CC0DA0DC}" presName="conn2-1" presStyleLbl="parChTrans1D2" presStyleIdx="0" presStyleCnt="3"/>
      <dgm:spPr/>
    </dgm:pt>
    <dgm:pt modelId="{C9991953-4F19-476B-9F32-18173E74FF0A}" type="pres">
      <dgm:prSet presAssocID="{1E0D1FEA-1995-4002-A2FF-2BD9CC0DA0DC}" presName="connTx" presStyleLbl="parChTrans1D2" presStyleIdx="0" presStyleCnt="3"/>
      <dgm:spPr/>
    </dgm:pt>
    <dgm:pt modelId="{5569BEEB-3433-454A-855F-9BABAD46584A}" type="pres">
      <dgm:prSet presAssocID="{A17D1768-2FA4-4B48-8273-628375EF02E2}" presName="root2" presStyleCnt="0"/>
      <dgm:spPr/>
    </dgm:pt>
    <dgm:pt modelId="{2C08A9EA-862B-4145-A9FF-9C3C64BBFE6B}" type="pres">
      <dgm:prSet presAssocID="{A17D1768-2FA4-4B48-8273-628375EF02E2}" presName="LevelTwoTextNode" presStyleLbl="node2" presStyleIdx="0" presStyleCnt="3">
        <dgm:presLayoutVars>
          <dgm:chPref val="3"/>
        </dgm:presLayoutVars>
      </dgm:prSet>
      <dgm:spPr/>
    </dgm:pt>
    <dgm:pt modelId="{CAA91CF2-83BF-45E1-B0C9-01076B896AFD}" type="pres">
      <dgm:prSet presAssocID="{A17D1768-2FA4-4B48-8273-628375EF02E2}" presName="level3hierChild" presStyleCnt="0"/>
      <dgm:spPr/>
    </dgm:pt>
    <dgm:pt modelId="{CDECF87B-CDD1-4628-AC7B-8248493AAE35}" type="pres">
      <dgm:prSet presAssocID="{1309754E-12EF-461B-A30E-08189CED65D0}" presName="conn2-1" presStyleLbl="parChTrans1D3" presStyleIdx="0" presStyleCnt="5"/>
      <dgm:spPr/>
    </dgm:pt>
    <dgm:pt modelId="{FE169EFC-E113-4874-8676-4A7EF86D3258}" type="pres">
      <dgm:prSet presAssocID="{1309754E-12EF-461B-A30E-08189CED65D0}" presName="connTx" presStyleLbl="parChTrans1D3" presStyleIdx="0" presStyleCnt="5"/>
      <dgm:spPr/>
    </dgm:pt>
    <dgm:pt modelId="{6E7A31C6-A2F7-4F7F-A00B-9F57368BABEE}" type="pres">
      <dgm:prSet presAssocID="{5610AFA5-60EF-47E1-A1FE-0CD533D08DA1}" presName="root2" presStyleCnt="0"/>
      <dgm:spPr/>
    </dgm:pt>
    <dgm:pt modelId="{0D619DAD-120A-4269-BF5B-83D54CA26802}" type="pres">
      <dgm:prSet presAssocID="{5610AFA5-60EF-47E1-A1FE-0CD533D08DA1}" presName="LevelTwoTextNode" presStyleLbl="node3" presStyleIdx="0" presStyleCnt="5">
        <dgm:presLayoutVars>
          <dgm:chPref val="3"/>
        </dgm:presLayoutVars>
      </dgm:prSet>
      <dgm:spPr/>
    </dgm:pt>
    <dgm:pt modelId="{01FC94BC-F54A-4ABD-9F22-FEF04235B3A4}" type="pres">
      <dgm:prSet presAssocID="{5610AFA5-60EF-47E1-A1FE-0CD533D08DA1}" presName="level3hierChild" presStyleCnt="0"/>
      <dgm:spPr/>
    </dgm:pt>
    <dgm:pt modelId="{339C9E0A-CC77-45DE-9530-E2C6B4EE5CC6}" type="pres">
      <dgm:prSet presAssocID="{04ED81F7-25DF-422E-8614-BD51A96AC72A}" presName="conn2-1" presStyleLbl="parChTrans1D2" presStyleIdx="1" presStyleCnt="3"/>
      <dgm:spPr/>
    </dgm:pt>
    <dgm:pt modelId="{6CA0F134-E0D5-4DCA-A0E1-70C085D8C441}" type="pres">
      <dgm:prSet presAssocID="{04ED81F7-25DF-422E-8614-BD51A96AC72A}" presName="connTx" presStyleLbl="parChTrans1D2" presStyleIdx="1" presStyleCnt="3"/>
      <dgm:spPr/>
    </dgm:pt>
    <dgm:pt modelId="{F7393C2F-B1C8-4A00-B291-DA6506BA2914}" type="pres">
      <dgm:prSet presAssocID="{7A2F99B6-E27F-49CE-BEE9-740677A4438A}" presName="root2" presStyleCnt="0"/>
      <dgm:spPr/>
    </dgm:pt>
    <dgm:pt modelId="{64D1BB80-2615-4B34-9135-4982610E0BAD}" type="pres">
      <dgm:prSet presAssocID="{7A2F99B6-E27F-49CE-BEE9-740677A4438A}" presName="LevelTwoTextNode" presStyleLbl="node2" presStyleIdx="1" presStyleCnt="3" custLinFactNeighborY="0">
        <dgm:presLayoutVars>
          <dgm:chPref val="3"/>
        </dgm:presLayoutVars>
      </dgm:prSet>
      <dgm:spPr/>
    </dgm:pt>
    <dgm:pt modelId="{9D40FC3E-BC6D-41C3-A84C-9D58E9847B62}" type="pres">
      <dgm:prSet presAssocID="{7A2F99B6-E27F-49CE-BEE9-740677A4438A}" presName="level3hierChild" presStyleCnt="0"/>
      <dgm:spPr/>
    </dgm:pt>
    <dgm:pt modelId="{94290CE7-80AC-4012-B4A0-2AD3AE10DFEE}" type="pres">
      <dgm:prSet presAssocID="{0421D005-73BD-471E-9209-7D292141E2CE}" presName="conn2-1" presStyleLbl="parChTrans1D3" presStyleIdx="1" presStyleCnt="5"/>
      <dgm:spPr/>
    </dgm:pt>
    <dgm:pt modelId="{0F795B56-6FD0-4325-8F61-9945DF4C85B9}" type="pres">
      <dgm:prSet presAssocID="{0421D005-73BD-471E-9209-7D292141E2CE}" presName="connTx" presStyleLbl="parChTrans1D3" presStyleIdx="1" presStyleCnt="5"/>
      <dgm:spPr/>
    </dgm:pt>
    <dgm:pt modelId="{C2700A0D-464A-438E-BA40-3866F477D126}" type="pres">
      <dgm:prSet presAssocID="{E1F42C7A-4F05-480E-829D-23A47A8C1364}" presName="root2" presStyleCnt="0"/>
      <dgm:spPr/>
    </dgm:pt>
    <dgm:pt modelId="{3A3AC640-5718-44E3-9C0E-20D18D6BC43E}" type="pres">
      <dgm:prSet presAssocID="{E1F42C7A-4F05-480E-829D-23A47A8C1364}" presName="LevelTwoTextNode" presStyleLbl="node3" presStyleIdx="1" presStyleCnt="5">
        <dgm:presLayoutVars>
          <dgm:chPref val="3"/>
        </dgm:presLayoutVars>
      </dgm:prSet>
      <dgm:spPr/>
    </dgm:pt>
    <dgm:pt modelId="{EE28BAFE-4F21-4761-B138-29E6C940EF40}" type="pres">
      <dgm:prSet presAssocID="{E1F42C7A-4F05-480E-829D-23A47A8C1364}" presName="level3hierChild" presStyleCnt="0"/>
      <dgm:spPr/>
    </dgm:pt>
    <dgm:pt modelId="{C626480C-DBC5-4974-9DBA-274DBBE12CA2}" type="pres">
      <dgm:prSet presAssocID="{0BF8B8AC-44D2-4818-B28D-6025106D1F58}" presName="conn2-1" presStyleLbl="parChTrans1D3" presStyleIdx="2" presStyleCnt="5"/>
      <dgm:spPr/>
    </dgm:pt>
    <dgm:pt modelId="{8AFB8BA6-7AA6-494F-BA01-86C97F7CE32B}" type="pres">
      <dgm:prSet presAssocID="{0BF8B8AC-44D2-4818-B28D-6025106D1F58}" presName="connTx" presStyleLbl="parChTrans1D3" presStyleIdx="2" presStyleCnt="5"/>
      <dgm:spPr/>
    </dgm:pt>
    <dgm:pt modelId="{44D7D5A5-32A5-4557-B86B-437CB81D27A6}" type="pres">
      <dgm:prSet presAssocID="{12F3D11E-CC1A-439B-A34B-5FEFBB39513D}" presName="root2" presStyleCnt="0"/>
      <dgm:spPr/>
    </dgm:pt>
    <dgm:pt modelId="{7766113F-2D36-4F7E-B81E-30DD1DBEA0A7}" type="pres">
      <dgm:prSet presAssocID="{12F3D11E-CC1A-439B-A34B-5FEFBB39513D}" presName="LevelTwoTextNode" presStyleLbl="node3" presStyleIdx="2" presStyleCnt="5">
        <dgm:presLayoutVars>
          <dgm:chPref val="3"/>
        </dgm:presLayoutVars>
      </dgm:prSet>
      <dgm:spPr/>
    </dgm:pt>
    <dgm:pt modelId="{F088B13C-DCE1-46C6-97EF-E7B6228891D8}" type="pres">
      <dgm:prSet presAssocID="{12F3D11E-CC1A-439B-A34B-5FEFBB39513D}" presName="level3hierChild" presStyleCnt="0"/>
      <dgm:spPr/>
    </dgm:pt>
    <dgm:pt modelId="{9F16A534-1EC3-4F3F-BADD-271E4403B0CC}" type="pres">
      <dgm:prSet presAssocID="{C24716BD-1F43-4595-BC63-05D0AAF08F39}" presName="conn2-1" presStyleLbl="parChTrans1D2" presStyleIdx="2" presStyleCnt="3"/>
      <dgm:spPr/>
    </dgm:pt>
    <dgm:pt modelId="{003A5A31-0F1A-42C1-8071-4CE2A1EF0265}" type="pres">
      <dgm:prSet presAssocID="{C24716BD-1F43-4595-BC63-05D0AAF08F39}" presName="connTx" presStyleLbl="parChTrans1D2" presStyleIdx="2" presStyleCnt="3"/>
      <dgm:spPr/>
    </dgm:pt>
    <dgm:pt modelId="{8F830EBB-D883-4955-A7F6-A1907FFD48D9}" type="pres">
      <dgm:prSet presAssocID="{73529B90-582E-4281-8DB7-A076731D6D60}" presName="root2" presStyleCnt="0"/>
      <dgm:spPr/>
    </dgm:pt>
    <dgm:pt modelId="{11314447-D64A-491B-8274-7DC5071E7348}" type="pres">
      <dgm:prSet presAssocID="{73529B90-582E-4281-8DB7-A076731D6D60}" presName="LevelTwoTextNode" presStyleLbl="node2" presStyleIdx="2" presStyleCnt="3">
        <dgm:presLayoutVars>
          <dgm:chPref val="3"/>
        </dgm:presLayoutVars>
      </dgm:prSet>
      <dgm:spPr/>
    </dgm:pt>
    <dgm:pt modelId="{597D46BE-D3D3-40AD-A990-264F0253019A}" type="pres">
      <dgm:prSet presAssocID="{73529B90-582E-4281-8DB7-A076731D6D60}" presName="level3hierChild" presStyleCnt="0"/>
      <dgm:spPr/>
    </dgm:pt>
    <dgm:pt modelId="{DAC0C1C0-0602-49CD-B46F-331C87917BD1}" type="pres">
      <dgm:prSet presAssocID="{13DEC908-9ACC-4ADA-BC5F-F769FEA62F8D}" presName="conn2-1" presStyleLbl="parChTrans1D3" presStyleIdx="3" presStyleCnt="5"/>
      <dgm:spPr/>
    </dgm:pt>
    <dgm:pt modelId="{BFCC67A5-E1C3-41C0-AE48-7573E116C76D}" type="pres">
      <dgm:prSet presAssocID="{13DEC908-9ACC-4ADA-BC5F-F769FEA62F8D}" presName="connTx" presStyleLbl="parChTrans1D3" presStyleIdx="3" presStyleCnt="5"/>
      <dgm:spPr/>
    </dgm:pt>
    <dgm:pt modelId="{65F76AB3-635A-4301-BADD-9CD7208F97BB}" type="pres">
      <dgm:prSet presAssocID="{32C33739-87DA-4E5C-B2E1-18E9774CE719}" presName="root2" presStyleCnt="0"/>
      <dgm:spPr/>
    </dgm:pt>
    <dgm:pt modelId="{9B25CFB0-2C9F-4D59-98C9-99321D202080}" type="pres">
      <dgm:prSet presAssocID="{32C33739-87DA-4E5C-B2E1-18E9774CE719}" presName="LevelTwoTextNode" presStyleLbl="node3" presStyleIdx="3" presStyleCnt="5">
        <dgm:presLayoutVars>
          <dgm:chPref val="3"/>
        </dgm:presLayoutVars>
      </dgm:prSet>
      <dgm:spPr/>
    </dgm:pt>
    <dgm:pt modelId="{5F46033B-210A-4CCC-B754-066C295C92BD}" type="pres">
      <dgm:prSet presAssocID="{32C33739-87DA-4E5C-B2E1-18E9774CE719}" presName="level3hierChild" presStyleCnt="0"/>
      <dgm:spPr/>
    </dgm:pt>
    <dgm:pt modelId="{DA929030-EB70-4AB2-A31D-91ABFD44BF8A}" type="pres">
      <dgm:prSet presAssocID="{0244E00C-3DBF-4441-B3C2-96514B39C8BB}" presName="conn2-1" presStyleLbl="parChTrans1D3" presStyleIdx="4" presStyleCnt="5"/>
      <dgm:spPr/>
    </dgm:pt>
    <dgm:pt modelId="{EF7DF97E-DE0B-4FD6-9785-6ADCFBE59B41}" type="pres">
      <dgm:prSet presAssocID="{0244E00C-3DBF-4441-B3C2-96514B39C8BB}" presName="connTx" presStyleLbl="parChTrans1D3" presStyleIdx="4" presStyleCnt="5"/>
      <dgm:spPr/>
    </dgm:pt>
    <dgm:pt modelId="{3C38F531-2FC3-41BB-B759-00E1344F2EAA}" type="pres">
      <dgm:prSet presAssocID="{6F556203-0EDF-461B-B8C6-5858421F7BF2}" presName="root2" presStyleCnt="0"/>
      <dgm:spPr/>
    </dgm:pt>
    <dgm:pt modelId="{BF428FCA-3F30-42E9-92CF-0BF10E10B298}" type="pres">
      <dgm:prSet presAssocID="{6F556203-0EDF-461B-B8C6-5858421F7BF2}" presName="LevelTwoTextNode" presStyleLbl="node3" presStyleIdx="4" presStyleCnt="5">
        <dgm:presLayoutVars>
          <dgm:chPref val="3"/>
        </dgm:presLayoutVars>
      </dgm:prSet>
      <dgm:spPr/>
    </dgm:pt>
    <dgm:pt modelId="{08E8D59A-1E4A-44BF-9784-EF5B1DE5EEF4}" type="pres">
      <dgm:prSet presAssocID="{6F556203-0EDF-461B-B8C6-5858421F7BF2}" presName="level3hierChild" presStyleCnt="0"/>
      <dgm:spPr/>
    </dgm:pt>
  </dgm:ptLst>
  <dgm:cxnLst>
    <dgm:cxn modelId="{AE54C20E-1EF1-4675-9231-0C2C30F59281}" type="presOf" srcId="{460218C5-EADA-445C-8BFA-194C87BB6E86}" destId="{AAE0CEC4-094C-4079-8D9B-CEA8E9B87F52}" srcOrd="0" destOrd="0" presId="urn:microsoft.com/office/officeart/2005/8/layout/hierarchy2"/>
    <dgm:cxn modelId="{3C546913-A002-40F5-B813-99759E05B619}" type="presOf" srcId="{0421D005-73BD-471E-9209-7D292141E2CE}" destId="{0F795B56-6FD0-4325-8F61-9945DF4C85B9}" srcOrd="1" destOrd="0" presId="urn:microsoft.com/office/officeart/2005/8/layout/hierarchy2"/>
    <dgm:cxn modelId="{95622E19-E657-41AD-882C-683AF59AE9A8}" type="presOf" srcId="{C24716BD-1F43-4595-BC63-05D0AAF08F39}" destId="{003A5A31-0F1A-42C1-8071-4CE2A1EF0265}" srcOrd="1" destOrd="0" presId="urn:microsoft.com/office/officeart/2005/8/layout/hierarchy2"/>
    <dgm:cxn modelId="{717C0723-3A4D-4BDF-AF38-50D4CA6ED8BE}" type="presOf" srcId="{0244E00C-3DBF-4441-B3C2-96514B39C8BB}" destId="{DA929030-EB70-4AB2-A31D-91ABFD44BF8A}" srcOrd="0" destOrd="0" presId="urn:microsoft.com/office/officeart/2005/8/layout/hierarchy2"/>
    <dgm:cxn modelId="{A0721A24-2994-4DF1-A5B3-43B894483938}" srcId="{460218C5-EADA-445C-8BFA-194C87BB6E86}" destId="{DF60A287-718E-4D88-A0E5-5128F142810A}" srcOrd="0" destOrd="0" parTransId="{4E72DF09-58E0-4212-82BF-122FC22C2DED}" sibTransId="{05EFA5DD-D46E-4F28-A1E7-F7B43837DD04}"/>
    <dgm:cxn modelId="{2E7CE427-3D38-4FCF-8D19-F896CA50EB79}" type="presOf" srcId="{C24716BD-1F43-4595-BC63-05D0AAF08F39}" destId="{9F16A534-1EC3-4F3F-BADD-271E4403B0CC}" srcOrd="0" destOrd="0" presId="urn:microsoft.com/office/officeart/2005/8/layout/hierarchy2"/>
    <dgm:cxn modelId="{03D8DA2B-DCF3-47EB-AF5D-C88D4E51AD29}" type="presOf" srcId="{04ED81F7-25DF-422E-8614-BD51A96AC72A}" destId="{339C9E0A-CC77-45DE-9530-E2C6B4EE5CC6}" srcOrd="0" destOrd="0" presId="urn:microsoft.com/office/officeart/2005/8/layout/hierarchy2"/>
    <dgm:cxn modelId="{ED9F0832-335F-4327-960A-2A60F96C9655}" type="presOf" srcId="{7A2F99B6-E27F-49CE-BEE9-740677A4438A}" destId="{64D1BB80-2615-4B34-9135-4982610E0BAD}" srcOrd="0" destOrd="0" presId="urn:microsoft.com/office/officeart/2005/8/layout/hierarchy2"/>
    <dgm:cxn modelId="{704AB939-9663-49E6-801B-A8CA9435697D}" type="presOf" srcId="{1309754E-12EF-461B-A30E-08189CED65D0}" destId="{CDECF87B-CDD1-4628-AC7B-8248493AAE35}" srcOrd="0" destOrd="0" presId="urn:microsoft.com/office/officeart/2005/8/layout/hierarchy2"/>
    <dgm:cxn modelId="{B00E2E3D-B37B-4C89-892B-75A681CED55E}" srcId="{A17D1768-2FA4-4B48-8273-628375EF02E2}" destId="{5610AFA5-60EF-47E1-A1FE-0CD533D08DA1}" srcOrd="0" destOrd="0" parTransId="{1309754E-12EF-461B-A30E-08189CED65D0}" sibTransId="{579E2342-8FA3-40A0-9E1E-9B9B4999FDB6}"/>
    <dgm:cxn modelId="{04293240-4B47-4FE2-9287-55B4B680A2F2}" type="presOf" srcId="{12F3D11E-CC1A-439B-A34B-5FEFBB39513D}" destId="{7766113F-2D36-4F7E-B81E-30DD1DBEA0A7}" srcOrd="0" destOrd="0" presId="urn:microsoft.com/office/officeart/2005/8/layout/hierarchy2"/>
    <dgm:cxn modelId="{B5828B63-AE4A-4F0A-B214-C8B1A865FB2F}" srcId="{7A2F99B6-E27F-49CE-BEE9-740677A4438A}" destId="{12F3D11E-CC1A-439B-A34B-5FEFBB39513D}" srcOrd="1" destOrd="0" parTransId="{0BF8B8AC-44D2-4818-B28D-6025106D1F58}" sibTransId="{C76CA5B6-DB6A-44BC-8DC1-F78C7443F327}"/>
    <dgm:cxn modelId="{55D7C646-B00D-446A-A3C0-EED7AF56D477}" type="presOf" srcId="{0BF8B8AC-44D2-4818-B28D-6025106D1F58}" destId="{8AFB8BA6-7AA6-494F-BA01-86C97F7CE32B}" srcOrd="1" destOrd="0" presId="urn:microsoft.com/office/officeart/2005/8/layout/hierarchy2"/>
    <dgm:cxn modelId="{D53F694A-C51B-4615-8FBF-878D9AE071E9}" srcId="{73529B90-582E-4281-8DB7-A076731D6D60}" destId="{32C33739-87DA-4E5C-B2E1-18E9774CE719}" srcOrd="0" destOrd="0" parTransId="{13DEC908-9ACC-4ADA-BC5F-F769FEA62F8D}" sibTransId="{F39EE539-9BB3-4C54-8F38-F08794BC2C2E}"/>
    <dgm:cxn modelId="{0BDF904E-4401-4DBC-9E0C-B55789BE03C5}" type="presOf" srcId="{1E0D1FEA-1995-4002-A2FF-2BD9CC0DA0DC}" destId="{BE8E8455-74CA-4342-8B99-3A648C88D57D}" srcOrd="0" destOrd="0" presId="urn:microsoft.com/office/officeart/2005/8/layout/hierarchy2"/>
    <dgm:cxn modelId="{BF2D6674-2F46-43A3-B706-DB6AACAC97A2}" srcId="{7A2F99B6-E27F-49CE-BEE9-740677A4438A}" destId="{E1F42C7A-4F05-480E-829D-23A47A8C1364}" srcOrd="0" destOrd="0" parTransId="{0421D005-73BD-471E-9209-7D292141E2CE}" sibTransId="{835F6E1E-59AC-4F88-9618-468358415198}"/>
    <dgm:cxn modelId="{429CE67A-D608-4F07-9968-420C079CDD96}" type="presOf" srcId="{E1F42C7A-4F05-480E-829D-23A47A8C1364}" destId="{3A3AC640-5718-44E3-9C0E-20D18D6BC43E}" srcOrd="0" destOrd="0" presId="urn:microsoft.com/office/officeart/2005/8/layout/hierarchy2"/>
    <dgm:cxn modelId="{65E3F37F-AB43-44C0-8A6E-417B025BE859}" type="presOf" srcId="{A17D1768-2FA4-4B48-8273-628375EF02E2}" destId="{2C08A9EA-862B-4145-A9FF-9C3C64BBFE6B}" srcOrd="0" destOrd="0" presId="urn:microsoft.com/office/officeart/2005/8/layout/hierarchy2"/>
    <dgm:cxn modelId="{E14D0A80-7111-4B00-9E87-31B48BA53C01}" type="presOf" srcId="{6F556203-0EDF-461B-B8C6-5858421F7BF2}" destId="{BF428FCA-3F30-42E9-92CF-0BF10E10B298}" srcOrd="0" destOrd="0" presId="urn:microsoft.com/office/officeart/2005/8/layout/hierarchy2"/>
    <dgm:cxn modelId="{D25ED499-5A15-4675-8A43-709A3C7AE88D}" type="presOf" srcId="{04ED81F7-25DF-422E-8614-BD51A96AC72A}" destId="{6CA0F134-E0D5-4DCA-A0E1-70C085D8C441}" srcOrd="1" destOrd="0" presId="urn:microsoft.com/office/officeart/2005/8/layout/hierarchy2"/>
    <dgm:cxn modelId="{58F013A4-40D9-444B-AD08-4D51F8C551FF}" srcId="{DF60A287-718E-4D88-A0E5-5128F142810A}" destId="{A17D1768-2FA4-4B48-8273-628375EF02E2}" srcOrd="0" destOrd="0" parTransId="{1E0D1FEA-1995-4002-A2FF-2BD9CC0DA0DC}" sibTransId="{D096FDA6-C9D5-4F3C-859B-ED26E71FD443}"/>
    <dgm:cxn modelId="{FEA453B5-9812-418B-AA21-5D40A9EE1AB4}" type="presOf" srcId="{0244E00C-3DBF-4441-B3C2-96514B39C8BB}" destId="{EF7DF97E-DE0B-4FD6-9785-6ADCFBE59B41}" srcOrd="1" destOrd="0" presId="urn:microsoft.com/office/officeart/2005/8/layout/hierarchy2"/>
    <dgm:cxn modelId="{7884ADBF-226A-4966-A79F-7AEE3F07CBBB}" type="presOf" srcId="{1309754E-12EF-461B-A30E-08189CED65D0}" destId="{FE169EFC-E113-4874-8676-4A7EF86D3258}" srcOrd="1" destOrd="0" presId="urn:microsoft.com/office/officeart/2005/8/layout/hierarchy2"/>
    <dgm:cxn modelId="{EE58BEC1-2979-4445-B86B-88DEAF5F814E}" srcId="{DF60A287-718E-4D88-A0E5-5128F142810A}" destId="{73529B90-582E-4281-8DB7-A076731D6D60}" srcOrd="2" destOrd="0" parTransId="{C24716BD-1F43-4595-BC63-05D0AAF08F39}" sibTransId="{E6648EA6-CC06-4687-AFB7-AAE54BA64347}"/>
    <dgm:cxn modelId="{214E72CB-6FD9-4C5F-A72F-F82CBB5B0A03}" type="presOf" srcId="{73529B90-582E-4281-8DB7-A076731D6D60}" destId="{11314447-D64A-491B-8274-7DC5071E7348}" srcOrd="0" destOrd="0" presId="urn:microsoft.com/office/officeart/2005/8/layout/hierarchy2"/>
    <dgm:cxn modelId="{25A7E2D9-EAC8-45C8-B7CB-403A57BECA01}" type="presOf" srcId="{13DEC908-9ACC-4ADA-BC5F-F769FEA62F8D}" destId="{BFCC67A5-E1C3-41C0-AE48-7573E116C76D}" srcOrd="1" destOrd="0" presId="urn:microsoft.com/office/officeart/2005/8/layout/hierarchy2"/>
    <dgm:cxn modelId="{9E2B44DA-1361-4782-B895-7814C9899E15}" type="presOf" srcId="{5610AFA5-60EF-47E1-A1FE-0CD533D08DA1}" destId="{0D619DAD-120A-4269-BF5B-83D54CA26802}" srcOrd="0" destOrd="0" presId="urn:microsoft.com/office/officeart/2005/8/layout/hierarchy2"/>
    <dgm:cxn modelId="{045F1BDC-BEF9-460A-B9C9-E35840794CEC}" type="presOf" srcId="{13DEC908-9ACC-4ADA-BC5F-F769FEA62F8D}" destId="{DAC0C1C0-0602-49CD-B46F-331C87917BD1}" srcOrd="0" destOrd="0" presId="urn:microsoft.com/office/officeart/2005/8/layout/hierarchy2"/>
    <dgm:cxn modelId="{9A34F9DE-442B-45EA-B0D0-2A15C536180E}" type="presOf" srcId="{0BF8B8AC-44D2-4818-B28D-6025106D1F58}" destId="{C626480C-DBC5-4974-9DBA-274DBBE12CA2}" srcOrd="0" destOrd="0" presId="urn:microsoft.com/office/officeart/2005/8/layout/hierarchy2"/>
    <dgm:cxn modelId="{ED2750E8-D48E-45C5-82DA-728D61370EB3}" type="presOf" srcId="{32C33739-87DA-4E5C-B2E1-18E9774CE719}" destId="{9B25CFB0-2C9F-4D59-98C9-99321D202080}" srcOrd="0" destOrd="0" presId="urn:microsoft.com/office/officeart/2005/8/layout/hierarchy2"/>
    <dgm:cxn modelId="{0AA4CFED-AE3F-415E-B5B2-DDBF6CF1FE70}" srcId="{73529B90-582E-4281-8DB7-A076731D6D60}" destId="{6F556203-0EDF-461B-B8C6-5858421F7BF2}" srcOrd="1" destOrd="0" parTransId="{0244E00C-3DBF-4441-B3C2-96514B39C8BB}" sibTransId="{53CA3C85-E30E-472D-9C31-E707411FC6D5}"/>
    <dgm:cxn modelId="{4BF350F7-6F34-4F49-A7A2-051B5AE35987}" srcId="{DF60A287-718E-4D88-A0E5-5128F142810A}" destId="{7A2F99B6-E27F-49CE-BEE9-740677A4438A}" srcOrd="1" destOrd="0" parTransId="{04ED81F7-25DF-422E-8614-BD51A96AC72A}" sibTransId="{8A35006F-094D-445A-B6F8-D6D06E58FD14}"/>
    <dgm:cxn modelId="{E52B23FA-D9B1-4276-AB61-6AF21C518928}" type="presOf" srcId="{DF60A287-718E-4D88-A0E5-5128F142810A}" destId="{8B26306C-1CCD-4610-B7AF-558A7F607FBA}" srcOrd="0" destOrd="0" presId="urn:microsoft.com/office/officeart/2005/8/layout/hierarchy2"/>
    <dgm:cxn modelId="{ADDB48FD-85EE-41B8-B673-0BA1617D10EB}" type="presOf" srcId="{1E0D1FEA-1995-4002-A2FF-2BD9CC0DA0DC}" destId="{C9991953-4F19-476B-9F32-18173E74FF0A}" srcOrd="1" destOrd="0" presId="urn:microsoft.com/office/officeart/2005/8/layout/hierarchy2"/>
    <dgm:cxn modelId="{BAFB7CFD-6B69-48E0-AD7B-462DC0E541BF}" type="presOf" srcId="{0421D005-73BD-471E-9209-7D292141E2CE}" destId="{94290CE7-80AC-4012-B4A0-2AD3AE10DFEE}" srcOrd="0" destOrd="0" presId="urn:microsoft.com/office/officeart/2005/8/layout/hierarchy2"/>
    <dgm:cxn modelId="{B43A2130-C3F2-4721-9F50-89A4C5061C56}" type="presParOf" srcId="{AAE0CEC4-094C-4079-8D9B-CEA8E9B87F52}" destId="{CDB9D838-B9B3-4FC8-9C75-195A3640113C}" srcOrd="0" destOrd="0" presId="urn:microsoft.com/office/officeart/2005/8/layout/hierarchy2"/>
    <dgm:cxn modelId="{A83489A3-93F6-41C0-A3E2-B610F1144403}" type="presParOf" srcId="{CDB9D838-B9B3-4FC8-9C75-195A3640113C}" destId="{8B26306C-1CCD-4610-B7AF-558A7F607FBA}" srcOrd="0" destOrd="0" presId="urn:microsoft.com/office/officeart/2005/8/layout/hierarchy2"/>
    <dgm:cxn modelId="{832B0A6B-6DA0-402F-B95F-DDD4CEC8F1D6}" type="presParOf" srcId="{CDB9D838-B9B3-4FC8-9C75-195A3640113C}" destId="{89344720-696F-455E-AB89-610250B7BD63}" srcOrd="1" destOrd="0" presId="urn:microsoft.com/office/officeart/2005/8/layout/hierarchy2"/>
    <dgm:cxn modelId="{26AF7C9F-B1FF-4D37-A9AF-C987B8A6784E}" type="presParOf" srcId="{89344720-696F-455E-AB89-610250B7BD63}" destId="{BE8E8455-74CA-4342-8B99-3A648C88D57D}" srcOrd="0" destOrd="0" presId="urn:microsoft.com/office/officeart/2005/8/layout/hierarchy2"/>
    <dgm:cxn modelId="{FCD20C71-B6A6-4A84-90A1-8F7651CEC59A}" type="presParOf" srcId="{BE8E8455-74CA-4342-8B99-3A648C88D57D}" destId="{C9991953-4F19-476B-9F32-18173E74FF0A}" srcOrd="0" destOrd="0" presId="urn:microsoft.com/office/officeart/2005/8/layout/hierarchy2"/>
    <dgm:cxn modelId="{636FDB1A-40A6-42D6-935C-5D97B78574C9}" type="presParOf" srcId="{89344720-696F-455E-AB89-610250B7BD63}" destId="{5569BEEB-3433-454A-855F-9BABAD46584A}" srcOrd="1" destOrd="0" presId="urn:microsoft.com/office/officeart/2005/8/layout/hierarchy2"/>
    <dgm:cxn modelId="{FABC7670-EBD2-4DAF-8904-B1BA18899F16}" type="presParOf" srcId="{5569BEEB-3433-454A-855F-9BABAD46584A}" destId="{2C08A9EA-862B-4145-A9FF-9C3C64BBFE6B}" srcOrd="0" destOrd="0" presId="urn:microsoft.com/office/officeart/2005/8/layout/hierarchy2"/>
    <dgm:cxn modelId="{9F936A99-8670-4AD0-93B5-BD4FF7B8506A}" type="presParOf" srcId="{5569BEEB-3433-454A-855F-9BABAD46584A}" destId="{CAA91CF2-83BF-45E1-B0C9-01076B896AFD}" srcOrd="1" destOrd="0" presId="urn:microsoft.com/office/officeart/2005/8/layout/hierarchy2"/>
    <dgm:cxn modelId="{01791DB8-2620-479B-8963-13E238418907}" type="presParOf" srcId="{CAA91CF2-83BF-45E1-B0C9-01076B896AFD}" destId="{CDECF87B-CDD1-4628-AC7B-8248493AAE35}" srcOrd="0" destOrd="0" presId="urn:microsoft.com/office/officeart/2005/8/layout/hierarchy2"/>
    <dgm:cxn modelId="{97FC560E-632C-44FC-A4A1-C554DF7CC873}" type="presParOf" srcId="{CDECF87B-CDD1-4628-AC7B-8248493AAE35}" destId="{FE169EFC-E113-4874-8676-4A7EF86D3258}" srcOrd="0" destOrd="0" presId="urn:microsoft.com/office/officeart/2005/8/layout/hierarchy2"/>
    <dgm:cxn modelId="{0F200A41-0BD2-4CF6-8281-C9A06F12A860}" type="presParOf" srcId="{CAA91CF2-83BF-45E1-B0C9-01076B896AFD}" destId="{6E7A31C6-A2F7-4F7F-A00B-9F57368BABEE}" srcOrd="1" destOrd="0" presId="urn:microsoft.com/office/officeart/2005/8/layout/hierarchy2"/>
    <dgm:cxn modelId="{B4D12FEC-307A-4B2D-80A2-F12D94CC1FEB}" type="presParOf" srcId="{6E7A31C6-A2F7-4F7F-A00B-9F57368BABEE}" destId="{0D619DAD-120A-4269-BF5B-83D54CA26802}" srcOrd="0" destOrd="0" presId="urn:microsoft.com/office/officeart/2005/8/layout/hierarchy2"/>
    <dgm:cxn modelId="{FDAF2E57-4C12-4C8A-9500-BE20D6C60E64}" type="presParOf" srcId="{6E7A31C6-A2F7-4F7F-A00B-9F57368BABEE}" destId="{01FC94BC-F54A-4ABD-9F22-FEF04235B3A4}" srcOrd="1" destOrd="0" presId="urn:microsoft.com/office/officeart/2005/8/layout/hierarchy2"/>
    <dgm:cxn modelId="{A76A02AB-A3C4-4AA6-A38F-65D52A6BA602}" type="presParOf" srcId="{89344720-696F-455E-AB89-610250B7BD63}" destId="{339C9E0A-CC77-45DE-9530-E2C6B4EE5CC6}" srcOrd="2" destOrd="0" presId="urn:microsoft.com/office/officeart/2005/8/layout/hierarchy2"/>
    <dgm:cxn modelId="{AD096EA0-0858-42AE-9F72-63DA9A9711AB}" type="presParOf" srcId="{339C9E0A-CC77-45DE-9530-E2C6B4EE5CC6}" destId="{6CA0F134-E0D5-4DCA-A0E1-70C085D8C441}" srcOrd="0" destOrd="0" presId="urn:microsoft.com/office/officeart/2005/8/layout/hierarchy2"/>
    <dgm:cxn modelId="{5305C386-269E-47DA-917F-FA9253D55361}" type="presParOf" srcId="{89344720-696F-455E-AB89-610250B7BD63}" destId="{F7393C2F-B1C8-4A00-B291-DA6506BA2914}" srcOrd="3" destOrd="0" presId="urn:microsoft.com/office/officeart/2005/8/layout/hierarchy2"/>
    <dgm:cxn modelId="{002C6A84-0E0B-414F-A5EA-DAC84648F69B}" type="presParOf" srcId="{F7393C2F-B1C8-4A00-B291-DA6506BA2914}" destId="{64D1BB80-2615-4B34-9135-4982610E0BAD}" srcOrd="0" destOrd="0" presId="urn:microsoft.com/office/officeart/2005/8/layout/hierarchy2"/>
    <dgm:cxn modelId="{2A4E5A35-6C09-4BAA-9BFD-2C0A8E44D713}" type="presParOf" srcId="{F7393C2F-B1C8-4A00-B291-DA6506BA2914}" destId="{9D40FC3E-BC6D-41C3-A84C-9D58E9847B62}" srcOrd="1" destOrd="0" presId="urn:microsoft.com/office/officeart/2005/8/layout/hierarchy2"/>
    <dgm:cxn modelId="{4BB64BC1-1DED-4DA3-B2CA-DD5826449844}" type="presParOf" srcId="{9D40FC3E-BC6D-41C3-A84C-9D58E9847B62}" destId="{94290CE7-80AC-4012-B4A0-2AD3AE10DFEE}" srcOrd="0" destOrd="0" presId="urn:microsoft.com/office/officeart/2005/8/layout/hierarchy2"/>
    <dgm:cxn modelId="{F17D3EAF-07AF-4EE9-BF29-C7956FC6BD46}" type="presParOf" srcId="{94290CE7-80AC-4012-B4A0-2AD3AE10DFEE}" destId="{0F795B56-6FD0-4325-8F61-9945DF4C85B9}" srcOrd="0" destOrd="0" presId="urn:microsoft.com/office/officeart/2005/8/layout/hierarchy2"/>
    <dgm:cxn modelId="{F30412BF-742A-4F94-9582-D1CDE7E77CD8}" type="presParOf" srcId="{9D40FC3E-BC6D-41C3-A84C-9D58E9847B62}" destId="{C2700A0D-464A-438E-BA40-3866F477D126}" srcOrd="1" destOrd="0" presId="urn:microsoft.com/office/officeart/2005/8/layout/hierarchy2"/>
    <dgm:cxn modelId="{8677E661-2D1A-48E5-84DD-796F49575C7D}" type="presParOf" srcId="{C2700A0D-464A-438E-BA40-3866F477D126}" destId="{3A3AC640-5718-44E3-9C0E-20D18D6BC43E}" srcOrd="0" destOrd="0" presId="urn:microsoft.com/office/officeart/2005/8/layout/hierarchy2"/>
    <dgm:cxn modelId="{A42A1E90-4CF8-4D56-8397-58F684E170DA}" type="presParOf" srcId="{C2700A0D-464A-438E-BA40-3866F477D126}" destId="{EE28BAFE-4F21-4761-B138-29E6C940EF40}" srcOrd="1" destOrd="0" presId="urn:microsoft.com/office/officeart/2005/8/layout/hierarchy2"/>
    <dgm:cxn modelId="{E3EF2ABF-3ADA-49D6-AA9D-F0EEB792DC7C}" type="presParOf" srcId="{9D40FC3E-BC6D-41C3-A84C-9D58E9847B62}" destId="{C626480C-DBC5-4974-9DBA-274DBBE12CA2}" srcOrd="2" destOrd="0" presId="urn:microsoft.com/office/officeart/2005/8/layout/hierarchy2"/>
    <dgm:cxn modelId="{E90B2DD5-43ED-4059-A40E-2A7718DA0FE9}" type="presParOf" srcId="{C626480C-DBC5-4974-9DBA-274DBBE12CA2}" destId="{8AFB8BA6-7AA6-494F-BA01-86C97F7CE32B}" srcOrd="0" destOrd="0" presId="urn:microsoft.com/office/officeart/2005/8/layout/hierarchy2"/>
    <dgm:cxn modelId="{EE7464B7-0F39-4FDE-AF9C-29370E25F830}" type="presParOf" srcId="{9D40FC3E-BC6D-41C3-A84C-9D58E9847B62}" destId="{44D7D5A5-32A5-4557-B86B-437CB81D27A6}" srcOrd="3" destOrd="0" presId="urn:microsoft.com/office/officeart/2005/8/layout/hierarchy2"/>
    <dgm:cxn modelId="{F03F41CF-0FD6-48C2-AAC2-623AFE537C49}" type="presParOf" srcId="{44D7D5A5-32A5-4557-B86B-437CB81D27A6}" destId="{7766113F-2D36-4F7E-B81E-30DD1DBEA0A7}" srcOrd="0" destOrd="0" presId="urn:microsoft.com/office/officeart/2005/8/layout/hierarchy2"/>
    <dgm:cxn modelId="{DFC1F061-82C7-4EBB-888B-8C9AAAF1844A}" type="presParOf" srcId="{44D7D5A5-32A5-4557-B86B-437CB81D27A6}" destId="{F088B13C-DCE1-46C6-97EF-E7B6228891D8}" srcOrd="1" destOrd="0" presId="urn:microsoft.com/office/officeart/2005/8/layout/hierarchy2"/>
    <dgm:cxn modelId="{A59F9962-47D5-4816-B14B-764C244CF859}" type="presParOf" srcId="{89344720-696F-455E-AB89-610250B7BD63}" destId="{9F16A534-1EC3-4F3F-BADD-271E4403B0CC}" srcOrd="4" destOrd="0" presId="urn:microsoft.com/office/officeart/2005/8/layout/hierarchy2"/>
    <dgm:cxn modelId="{E4E4BC30-4556-407D-AF6F-2558C1A5BF64}" type="presParOf" srcId="{9F16A534-1EC3-4F3F-BADD-271E4403B0CC}" destId="{003A5A31-0F1A-42C1-8071-4CE2A1EF0265}" srcOrd="0" destOrd="0" presId="urn:microsoft.com/office/officeart/2005/8/layout/hierarchy2"/>
    <dgm:cxn modelId="{47F8BE82-9BF1-43E0-B958-D5366EFC2F69}" type="presParOf" srcId="{89344720-696F-455E-AB89-610250B7BD63}" destId="{8F830EBB-D883-4955-A7F6-A1907FFD48D9}" srcOrd="5" destOrd="0" presId="urn:microsoft.com/office/officeart/2005/8/layout/hierarchy2"/>
    <dgm:cxn modelId="{8DDF5F6F-BBDC-4115-8696-38BBEC07E0E2}" type="presParOf" srcId="{8F830EBB-D883-4955-A7F6-A1907FFD48D9}" destId="{11314447-D64A-491B-8274-7DC5071E7348}" srcOrd="0" destOrd="0" presId="urn:microsoft.com/office/officeart/2005/8/layout/hierarchy2"/>
    <dgm:cxn modelId="{9A623935-9186-4CA0-8BDF-E7B85C612931}" type="presParOf" srcId="{8F830EBB-D883-4955-A7F6-A1907FFD48D9}" destId="{597D46BE-D3D3-40AD-A990-264F0253019A}" srcOrd="1" destOrd="0" presId="urn:microsoft.com/office/officeart/2005/8/layout/hierarchy2"/>
    <dgm:cxn modelId="{72D45232-ADB3-4CCD-B5F7-1AE757670C08}" type="presParOf" srcId="{597D46BE-D3D3-40AD-A990-264F0253019A}" destId="{DAC0C1C0-0602-49CD-B46F-331C87917BD1}" srcOrd="0" destOrd="0" presId="urn:microsoft.com/office/officeart/2005/8/layout/hierarchy2"/>
    <dgm:cxn modelId="{DEB4D373-6C57-4CDA-8763-6E25301C23C2}" type="presParOf" srcId="{DAC0C1C0-0602-49CD-B46F-331C87917BD1}" destId="{BFCC67A5-E1C3-41C0-AE48-7573E116C76D}" srcOrd="0" destOrd="0" presId="urn:microsoft.com/office/officeart/2005/8/layout/hierarchy2"/>
    <dgm:cxn modelId="{B4B953B3-E21C-4FD4-896F-ABE75E39F092}" type="presParOf" srcId="{597D46BE-D3D3-40AD-A990-264F0253019A}" destId="{65F76AB3-635A-4301-BADD-9CD7208F97BB}" srcOrd="1" destOrd="0" presId="urn:microsoft.com/office/officeart/2005/8/layout/hierarchy2"/>
    <dgm:cxn modelId="{1983E78D-F61E-464E-8E20-AF1EE373C97D}" type="presParOf" srcId="{65F76AB3-635A-4301-BADD-9CD7208F97BB}" destId="{9B25CFB0-2C9F-4D59-98C9-99321D202080}" srcOrd="0" destOrd="0" presId="urn:microsoft.com/office/officeart/2005/8/layout/hierarchy2"/>
    <dgm:cxn modelId="{E5B6C654-E69C-4EAB-B91D-9ED1DA101514}" type="presParOf" srcId="{65F76AB3-635A-4301-BADD-9CD7208F97BB}" destId="{5F46033B-210A-4CCC-B754-066C295C92BD}" srcOrd="1" destOrd="0" presId="urn:microsoft.com/office/officeart/2005/8/layout/hierarchy2"/>
    <dgm:cxn modelId="{78BA3FFC-1C25-460D-84A7-D1A94B3213E7}" type="presParOf" srcId="{597D46BE-D3D3-40AD-A990-264F0253019A}" destId="{DA929030-EB70-4AB2-A31D-91ABFD44BF8A}" srcOrd="2" destOrd="0" presId="urn:microsoft.com/office/officeart/2005/8/layout/hierarchy2"/>
    <dgm:cxn modelId="{C07C4E9C-C8FA-4A27-8D79-5A8A9A66BEA8}" type="presParOf" srcId="{DA929030-EB70-4AB2-A31D-91ABFD44BF8A}" destId="{EF7DF97E-DE0B-4FD6-9785-6ADCFBE59B41}" srcOrd="0" destOrd="0" presId="urn:microsoft.com/office/officeart/2005/8/layout/hierarchy2"/>
    <dgm:cxn modelId="{1BA5C864-49EB-48E3-A393-6FF1C7C47332}" type="presParOf" srcId="{597D46BE-D3D3-40AD-A990-264F0253019A}" destId="{3C38F531-2FC3-41BB-B759-00E1344F2EAA}" srcOrd="3" destOrd="0" presId="urn:microsoft.com/office/officeart/2005/8/layout/hierarchy2"/>
    <dgm:cxn modelId="{7384FF5D-F65F-4B16-8024-B0260596D5BB}" type="presParOf" srcId="{3C38F531-2FC3-41BB-B759-00E1344F2EAA}" destId="{BF428FCA-3F30-42E9-92CF-0BF10E10B298}" srcOrd="0" destOrd="0" presId="urn:microsoft.com/office/officeart/2005/8/layout/hierarchy2"/>
    <dgm:cxn modelId="{8F990705-F8C8-4956-8011-49DC6B839CB5}" type="presParOf" srcId="{3C38F531-2FC3-41BB-B759-00E1344F2EAA}" destId="{08E8D59A-1E4A-44BF-9784-EF5B1DE5EEF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6306C-1CCD-4610-B7AF-558A7F607FBA}">
      <dsp:nvSpPr>
        <dsp:cNvPr id="0" name=""/>
        <dsp:cNvSpPr/>
      </dsp:nvSpPr>
      <dsp:spPr>
        <a:xfrm>
          <a:off x="433554" y="1671934"/>
          <a:ext cx="1444091" cy="7220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>
              <a:latin typeface="Calibri" panose="020F0502020204030204" pitchFamily="34" charset="0"/>
              <a:cs typeface="Calibri" panose="020F0502020204030204" pitchFamily="34" charset="0"/>
            </a:rPr>
            <a:t>Incidente</a:t>
          </a:r>
        </a:p>
      </dsp:txBody>
      <dsp:txXfrm>
        <a:off x="454702" y="1693082"/>
        <a:ext cx="1401795" cy="679749"/>
      </dsp:txXfrm>
    </dsp:sp>
    <dsp:sp modelId="{BE8E8455-74CA-4342-8B99-3A648C88D57D}">
      <dsp:nvSpPr>
        <dsp:cNvPr id="0" name=""/>
        <dsp:cNvSpPr/>
      </dsp:nvSpPr>
      <dsp:spPr>
        <a:xfrm rot="17344324">
          <a:off x="1282572" y="1181520"/>
          <a:ext cx="176778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767786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22270" y="1153388"/>
        <a:ext cx="88389" cy="88389"/>
      </dsp:txXfrm>
    </dsp:sp>
    <dsp:sp modelId="{2C08A9EA-862B-4145-A9FF-9C3C64BBFE6B}">
      <dsp:nvSpPr>
        <dsp:cNvPr id="0" name=""/>
        <dsp:cNvSpPr/>
      </dsp:nvSpPr>
      <dsp:spPr>
        <a:xfrm>
          <a:off x="2455283" y="1185"/>
          <a:ext cx="1444091" cy="7220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>
              <a:latin typeface="Calibri" panose="020F0502020204030204" pitchFamily="34" charset="0"/>
              <a:cs typeface="Calibri" panose="020F0502020204030204" pitchFamily="34" charset="0"/>
            </a:rPr>
            <a:t>Consulta</a:t>
          </a:r>
        </a:p>
      </dsp:txBody>
      <dsp:txXfrm>
        <a:off x="2476431" y="22333"/>
        <a:ext cx="1401795" cy="679749"/>
      </dsp:txXfrm>
    </dsp:sp>
    <dsp:sp modelId="{CDECF87B-CDD1-4628-AC7B-8248493AAE35}">
      <dsp:nvSpPr>
        <dsp:cNvPr id="0" name=""/>
        <dsp:cNvSpPr/>
      </dsp:nvSpPr>
      <dsp:spPr>
        <a:xfrm>
          <a:off x="3899375" y="346146"/>
          <a:ext cx="57763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77636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73752" y="347767"/>
        <a:ext cx="28881" cy="28881"/>
      </dsp:txXfrm>
    </dsp:sp>
    <dsp:sp modelId="{0D619DAD-120A-4269-BF5B-83D54CA26802}">
      <dsp:nvSpPr>
        <dsp:cNvPr id="0" name=""/>
        <dsp:cNvSpPr/>
      </dsp:nvSpPr>
      <dsp:spPr>
        <a:xfrm>
          <a:off x="4477012" y="1185"/>
          <a:ext cx="1444091" cy="7220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>
              <a:latin typeface="Calibri" panose="020F0502020204030204" pitchFamily="34" charset="0"/>
              <a:cs typeface="Calibri" panose="020F0502020204030204" pitchFamily="34" charset="0"/>
            </a:rPr>
            <a:t>Cerrado</a:t>
          </a:r>
        </a:p>
      </dsp:txBody>
      <dsp:txXfrm>
        <a:off x="4498160" y="22333"/>
        <a:ext cx="1401795" cy="679749"/>
      </dsp:txXfrm>
    </dsp:sp>
    <dsp:sp modelId="{339C9E0A-CC77-45DE-9530-E2C6B4EE5CC6}">
      <dsp:nvSpPr>
        <dsp:cNvPr id="0" name=""/>
        <dsp:cNvSpPr/>
      </dsp:nvSpPr>
      <dsp:spPr>
        <a:xfrm rot="19418509">
          <a:off x="1807830" y="1804285"/>
          <a:ext cx="71727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17270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48533" y="1802415"/>
        <a:ext cx="35863" cy="35863"/>
      </dsp:txXfrm>
    </dsp:sp>
    <dsp:sp modelId="{64D1BB80-2615-4B34-9135-4982610E0BAD}">
      <dsp:nvSpPr>
        <dsp:cNvPr id="0" name=""/>
        <dsp:cNvSpPr/>
      </dsp:nvSpPr>
      <dsp:spPr>
        <a:xfrm>
          <a:off x="2455283" y="1246714"/>
          <a:ext cx="1444091" cy="7220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>
              <a:latin typeface="Calibri" panose="020F0502020204030204" pitchFamily="34" charset="0"/>
              <a:cs typeface="Calibri" panose="020F0502020204030204" pitchFamily="34" charset="0"/>
            </a:rPr>
            <a:t>Pedido</a:t>
          </a:r>
        </a:p>
      </dsp:txBody>
      <dsp:txXfrm>
        <a:off x="2476431" y="1267862"/>
        <a:ext cx="1401795" cy="679749"/>
      </dsp:txXfrm>
    </dsp:sp>
    <dsp:sp modelId="{94290CE7-80AC-4012-B4A0-2AD3AE10DFEE}">
      <dsp:nvSpPr>
        <dsp:cNvPr id="0" name=""/>
        <dsp:cNvSpPr/>
      </dsp:nvSpPr>
      <dsp:spPr>
        <a:xfrm rot="19457599">
          <a:off x="3832512" y="1384087"/>
          <a:ext cx="71136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11361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70409" y="1382365"/>
        <a:ext cx="35568" cy="35568"/>
      </dsp:txXfrm>
    </dsp:sp>
    <dsp:sp modelId="{3A3AC640-5718-44E3-9C0E-20D18D6BC43E}">
      <dsp:nvSpPr>
        <dsp:cNvPr id="0" name=""/>
        <dsp:cNvSpPr/>
      </dsp:nvSpPr>
      <dsp:spPr>
        <a:xfrm>
          <a:off x="4477012" y="831538"/>
          <a:ext cx="1444091" cy="7220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>
              <a:latin typeface="Calibri" panose="020F0502020204030204" pitchFamily="34" charset="0"/>
              <a:cs typeface="Calibri" panose="020F0502020204030204" pitchFamily="34" charset="0"/>
            </a:rPr>
            <a:t>Abierto</a:t>
          </a:r>
        </a:p>
      </dsp:txBody>
      <dsp:txXfrm>
        <a:off x="4498160" y="852686"/>
        <a:ext cx="1401795" cy="679749"/>
      </dsp:txXfrm>
    </dsp:sp>
    <dsp:sp modelId="{C626480C-DBC5-4974-9DBA-274DBBE12CA2}">
      <dsp:nvSpPr>
        <dsp:cNvPr id="0" name=""/>
        <dsp:cNvSpPr/>
      </dsp:nvSpPr>
      <dsp:spPr>
        <a:xfrm rot="2142401">
          <a:off x="3832512" y="1799263"/>
          <a:ext cx="71136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11361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70409" y="1797541"/>
        <a:ext cx="35568" cy="35568"/>
      </dsp:txXfrm>
    </dsp:sp>
    <dsp:sp modelId="{7766113F-2D36-4F7E-B81E-30DD1DBEA0A7}">
      <dsp:nvSpPr>
        <dsp:cNvPr id="0" name=""/>
        <dsp:cNvSpPr/>
      </dsp:nvSpPr>
      <dsp:spPr>
        <a:xfrm>
          <a:off x="4477012" y="1661891"/>
          <a:ext cx="1444091" cy="7220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>
              <a:latin typeface="Calibri" panose="020F0502020204030204" pitchFamily="34" charset="0"/>
              <a:cs typeface="Calibri" panose="020F0502020204030204" pitchFamily="34" charset="0"/>
            </a:rPr>
            <a:t>Cerrado</a:t>
          </a:r>
        </a:p>
      </dsp:txBody>
      <dsp:txXfrm>
        <a:off x="4498160" y="1683039"/>
        <a:ext cx="1401795" cy="679749"/>
      </dsp:txXfrm>
    </dsp:sp>
    <dsp:sp modelId="{9F16A534-1EC3-4F3F-BADD-271E4403B0CC}">
      <dsp:nvSpPr>
        <dsp:cNvPr id="0" name=""/>
        <dsp:cNvSpPr/>
      </dsp:nvSpPr>
      <dsp:spPr>
        <a:xfrm rot="3896527">
          <a:off x="1484539" y="2634638"/>
          <a:ext cx="136385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63850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32368" y="2616604"/>
        <a:ext cx="68192" cy="68192"/>
      </dsp:txXfrm>
    </dsp:sp>
    <dsp:sp modelId="{11314447-D64A-491B-8274-7DC5071E7348}">
      <dsp:nvSpPr>
        <dsp:cNvPr id="0" name=""/>
        <dsp:cNvSpPr/>
      </dsp:nvSpPr>
      <dsp:spPr>
        <a:xfrm>
          <a:off x="2455283" y="2907420"/>
          <a:ext cx="1444091" cy="7220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>
              <a:latin typeface="Calibri" panose="020F0502020204030204" pitchFamily="34" charset="0"/>
              <a:cs typeface="Calibri" panose="020F0502020204030204" pitchFamily="34" charset="0"/>
            </a:rPr>
            <a:t>Reclamo</a:t>
          </a:r>
        </a:p>
      </dsp:txBody>
      <dsp:txXfrm>
        <a:off x="2476431" y="2928568"/>
        <a:ext cx="1401795" cy="679749"/>
      </dsp:txXfrm>
    </dsp:sp>
    <dsp:sp modelId="{DAC0C1C0-0602-49CD-B46F-331C87917BD1}">
      <dsp:nvSpPr>
        <dsp:cNvPr id="0" name=""/>
        <dsp:cNvSpPr/>
      </dsp:nvSpPr>
      <dsp:spPr>
        <a:xfrm rot="19457599">
          <a:off x="3832512" y="3044793"/>
          <a:ext cx="71136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11361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70409" y="3043071"/>
        <a:ext cx="35568" cy="35568"/>
      </dsp:txXfrm>
    </dsp:sp>
    <dsp:sp modelId="{9B25CFB0-2C9F-4D59-98C9-99321D202080}">
      <dsp:nvSpPr>
        <dsp:cNvPr id="0" name=""/>
        <dsp:cNvSpPr/>
      </dsp:nvSpPr>
      <dsp:spPr>
        <a:xfrm>
          <a:off x="4477012" y="2492243"/>
          <a:ext cx="1444091" cy="7220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>
              <a:latin typeface="Calibri" panose="020F0502020204030204" pitchFamily="34" charset="0"/>
              <a:cs typeface="Calibri" panose="020F0502020204030204" pitchFamily="34" charset="0"/>
            </a:rPr>
            <a:t>Abierto</a:t>
          </a:r>
        </a:p>
      </dsp:txBody>
      <dsp:txXfrm>
        <a:off x="4498160" y="2513391"/>
        <a:ext cx="1401795" cy="679749"/>
      </dsp:txXfrm>
    </dsp:sp>
    <dsp:sp modelId="{DA929030-EB70-4AB2-A31D-91ABFD44BF8A}">
      <dsp:nvSpPr>
        <dsp:cNvPr id="0" name=""/>
        <dsp:cNvSpPr/>
      </dsp:nvSpPr>
      <dsp:spPr>
        <a:xfrm rot="2142401">
          <a:off x="3832512" y="3459969"/>
          <a:ext cx="71136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11361" y="1606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70409" y="3458247"/>
        <a:ext cx="35568" cy="35568"/>
      </dsp:txXfrm>
    </dsp:sp>
    <dsp:sp modelId="{BF428FCA-3F30-42E9-92CF-0BF10E10B298}">
      <dsp:nvSpPr>
        <dsp:cNvPr id="0" name=""/>
        <dsp:cNvSpPr/>
      </dsp:nvSpPr>
      <dsp:spPr>
        <a:xfrm>
          <a:off x="4477012" y="3322596"/>
          <a:ext cx="1444091" cy="7220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000" kern="1200" dirty="0">
              <a:latin typeface="Calibri" panose="020F0502020204030204" pitchFamily="34" charset="0"/>
              <a:cs typeface="Calibri" panose="020F0502020204030204" pitchFamily="34" charset="0"/>
            </a:rPr>
            <a:t>Cerrado</a:t>
          </a:r>
        </a:p>
      </dsp:txBody>
      <dsp:txXfrm>
        <a:off x="4498160" y="3343744"/>
        <a:ext cx="1401795" cy="679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AD050-F1B6-4315-A6D4-ADD7DC783544}" type="datetimeFigureOut">
              <a:rPr lang="es-PE" smtClean="0"/>
              <a:t>15/10/2017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6A70A-629D-4B57-81F3-A73FB6DFC7B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62410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6467C-5CE0-4CB4-9D95-5867DE6CF690}" type="datetimeFigureOut">
              <a:rPr lang="es-PE" smtClean="0"/>
              <a:t>15/10/2017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BFEB4-AB88-4CC6-8A61-6FFEECAE8F1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41542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PE" sz="1200" b="1" i="1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5500</a:t>
            </a:r>
            <a:r>
              <a:rPr lang="es-PE" sz="1200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Línea de apoyo, por problemas con los usuarios  o contraseñas. Así como registro de inconvenientes en  los sistemas.</a:t>
            </a:r>
          </a:p>
          <a:p>
            <a:pPr algn="just"/>
            <a:r>
              <a:rPr lang="es-PE" sz="1200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puede marcar desde un mismo terminal Entel o  desde el anexo.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64928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dirty="0"/>
              <a:t>Comunicación: </a:t>
            </a:r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llamadas, visitas, cartas,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Incidente: Una vez abierto el caso, las siguientes comunicaciones sobre el mismo caso, pasan a formar parte del mismo incidente.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Campaña:</a:t>
            </a:r>
            <a:r>
              <a:rPr lang="es-PE" sz="1200" baseline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PE" sz="1200" dirty="0">
                <a:latin typeface="Calibri" panose="020F0502020204030204" pitchFamily="34" charset="0"/>
                <a:cs typeface="Calibri" panose="020F0502020204030204" pitchFamily="34" charset="0"/>
              </a:rPr>
              <a:t>En el sistema podemos tener campañas abiertas en las que un cliente puede ser inscrito, si su comunicación está referida a la campaña.</a:t>
            </a: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7487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Mencionar: De igual manera</a:t>
            </a:r>
            <a:r>
              <a:rPr lang="es-PE" baseline="0" dirty="0"/>
              <a:t> se puede buscar por el tipo de Documento.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3183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ulo y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281713" y="2718154"/>
            <a:ext cx="7536213" cy="859103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81713" y="3556000"/>
            <a:ext cx="7536213" cy="595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400" b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Tema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96" y="5894287"/>
            <a:ext cx="2311021" cy="94174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151" y="6010403"/>
            <a:ext cx="1652734" cy="70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3393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281713" y="2999449"/>
            <a:ext cx="7536213" cy="859103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96" y="5894287"/>
            <a:ext cx="2311021" cy="9417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151" y="6010403"/>
            <a:ext cx="1652734" cy="70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8300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ular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7515" y="494619"/>
            <a:ext cx="10196285" cy="546326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8DC63F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838200" y="1274082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585657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Texto</a:t>
            </a:r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555315"/>
            <a:ext cx="406400" cy="42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2886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7515" y="494619"/>
            <a:ext cx="10196285" cy="546326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8DC63F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555315"/>
            <a:ext cx="406400" cy="42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945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t>‹Nº›</a:t>
            </a:fld>
            <a:endParaRPr lang="es-PE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555315"/>
            <a:ext cx="406400" cy="42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6301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9560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2150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86366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58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4724400" y="6560456"/>
            <a:ext cx="2743200" cy="233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 i="1">
                <a:solidFill>
                  <a:schemeClr val="bg1"/>
                </a:solidFill>
              </a:defRPr>
            </a:lvl1pPr>
          </a:lstStyle>
          <a:p>
            <a:fld id="{F56A3B38-9D38-47E0-9E9B-DE4425CAD31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186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10" Type="http://schemas.openxmlformats.org/officeDocument/2006/relationships/image" Target="../media/image41.png"/><Relationship Id="rId4" Type="http://schemas.microsoft.com/office/2007/relationships/hdphoto" Target="../media/hdphoto11.wdp"/><Relationship Id="rId9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em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60609" y="4404577"/>
            <a:ext cx="6001555" cy="1938992"/>
          </a:xfrm>
          <a:prstGeom prst="rect">
            <a:avLst/>
          </a:prstGeom>
          <a:noFill/>
          <a:effectLst>
            <a:outerShdw blurRad="25400" dist="38100" dir="2700000" algn="tl" rotWithShape="0">
              <a:prstClr val="black">
                <a:alpha val="75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s-PE" sz="6000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Herramientas </a:t>
            </a:r>
            <a:r>
              <a:rPr lang="es-PE" sz="6000" b="1" i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Gestión_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80" y="196438"/>
            <a:ext cx="2778967" cy="1132429"/>
          </a:xfrm>
          <a:prstGeom prst="rect">
            <a:avLst/>
          </a:prstGeom>
          <a:effectLst>
            <a:outerShdw blurRad="12700" dist="50800" dir="2700000" algn="tl" rotWithShape="0">
              <a:prstClr val="black">
                <a:alpha val="7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63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61" t="12449" r="37642" b="14335"/>
          <a:stretch/>
        </p:blipFill>
        <p:spPr>
          <a:xfrm>
            <a:off x="1117016" y="1387295"/>
            <a:ext cx="7214768" cy="4789736"/>
          </a:xfrm>
          <a:prstGeom prst="roundRect">
            <a:avLst>
              <a:gd name="adj" fmla="val 1973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CuadroTexto 2"/>
          <p:cNvSpPr txBox="1"/>
          <p:nvPr/>
        </p:nvSpPr>
        <p:spPr>
          <a:xfrm>
            <a:off x="8813021" y="1473904"/>
            <a:ext cx="2356512" cy="919401"/>
          </a:xfrm>
          <a:prstGeom prst="wedgeRoundRectCallout">
            <a:avLst>
              <a:gd name="adj1" fmla="val 16488"/>
              <a:gd name="adj2" fmla="val 76786"/>
              <a:gd name="adj3" fmla="val 16667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visualizan los datos con los que fue creado el cliente.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77" r="18634" b="13012"/>
          <a:stretch/>
        </p:blipFill>
        <p:spPr>
          <a:xfrm>
            <a:off x="8968463" y="2859902"/>
            <a:ext cx="2292510" cy="340373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Sinex</a:t>
            </a:r>
            <a:r>
              <a:rPr lang="es-PE" dirty="0"/>
              <a:t>_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10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241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79" t="12405" r="37649" b="14299"/>
          <a:stretch/>
        </p:blipFill>
        <p:spPr>
          <a:xfrm>
            <a:off x="1132940" y="1384300"/>
            <a:ext cx="7182920" cy="4749800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CuadroTexto 3"/>
          <p:cNvSpPr txBox="1"/>
          <p:nvPr/>
        </p:nvSpPr>
        <p:spPr>
          <a:xfrm>
            <a:off x="8543091" y="1337806"/>
            <a:ext cx="2735979" cy="1191816"/>
          </a:xfrm>
          <a:prstGeom prst="wedgeRoundRectCallout">
            <a:avLst>
              <a:gd name="adj1" fmla="val -14554"/>
              <a:gd name="adj2" fmla="val 68084"/>
              <a:gd name="adj3" fmla="val 16667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MX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Importante validar la dirección, dado que es la que vale para verificar la </a:t>
            </a:r>
            <a:r>
              <a:rPr lang="es-MX" sz="1600" b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 de los recibos.</a:t>
            </a:r>
            <a:endParaRPr lang="en-US" sz="1600" b="1" dirty="0">
              <a:solidFill>
                <a:srgbClr val="8BC54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16238" b="22754"/>
          <a:stretch/>
        </p:blipFill>
        <p:spPr>
          <a:xfrm flipH="1">
            <a:off x="8100062" y="2711728"/>
            <a:ext cx="3444238" cy="3739111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4286250" y="2343150"/>
            <a:ext cx="3303271" cy="2480310"/>
          </a:xfrm>
          <a:prstGeom prst="roundRect">
            <a:avLst>
              <a:gd name="adj" fmla="val 5607"/>
            </a:avLst>
          </a:prstGeom>
          <a:noFill/>
          <a:ln w="38100">
            <a:solidFill>
              <a:srgbClr val="FF670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Sinex</a:t>
            </a:r>
            <a:r>
              <a:rPr lang="es-PE" dirty="0"/>
              <a:t>_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11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65079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99" y="1511301"/>
            <a:ext cx="7664414" cy="46063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8666716" y="1444987"/>
            <a:ext cx="2744880" cy="1191816"/>
          </a:xfrm>
          <a:prstGeom prst="wedgeRoundRectCallout">
            <a:avLst>
              <a:gd name="adj1" fmla="val -15522"/>
              <a:gd name="adj2" fmla="val 6521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SINEX, podemos ver datos generales de las líneas de una cuenta, así como la configuración de cada línea.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8563" y1="73027" x2="76796" y2="91284"/>
                        <a14:foregroundMark x1="79692" y1="70462" x2="76077" y2="54385"/>
                        <a14:foregroundMark x1="83000" y1="35385" x2="89231" y2="44846"/>
                        <a14:foregroundMark x1="82615" y1="60615" x2="79692" y2="31769"/>
                        <a14:foregroundMark x1="72000" y1="33923" x2="78615" y2="45231"/>
                        <a14:foregroundMark x1="89231" y1="58385" x2="84846" y2="68615"/>
                        <a14:foregroundMark x1="91769" y1="36846" x2="84846" y2="49231"/>
                        <a14:foregroundMark x1="68769" y1="54000" x2="76385" y2="54385"/>
                        <a14:foregroundMark x1="87000" y1="71923" x2="93923" y2="67538"/>
                        <a14:foregroundMark x1="94308" y1="64615" x2="92846" y2="56538"/>
                        <a14:foregroundMark x1="64000" y1="54385" x2="58154" y2="40154"/>
                        <a14:foregroundMark x1="63308" y1="54769" x2="57769" y2="53615"/>
                        <a14:foregroundMark x1="84846" y1="55846" x2="84846" y2="54000"/>
                        <a14:foregroundMark x1="80077" y1="57692" x2="79000" y2="52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3130" t="3944" b="4413"/>
          <a:stretch/>
        </p:blipFill>
        <p:spPr>
          <a:xfrm>
            <a:off x="9143223" y="3113019"/>
            <a:ext cx="1588666" cy="31062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Sinex</a:t>
            </a:r>
            <a:r>
              <a:rPr lang="es-PE" dirty="0"/>
              <a:t>_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12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44200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647" y="1505983"/>
            <a:ext cx="8024353" cy="459125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5300" y="3026465"/>
            <a:ext cx="1275098" cy="307077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008377" y="1642190"/>
            <a:ext cx="2501345" cy="1191816"/>
          </a:xfrm>
          <a:prstGeom prst="wedgeRoundRectCallout">
            <a:avLst>
              <a:gd name="adj1" fmla="val -16454"/>
              <a:gd name="adj2" fmla="val 63379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Aplicación utilizada para visualizar y realizar modificaciones sobre la línea, y sus servicios.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BSCS_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13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1729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6450776" y="2740024"/>
            <a:ext cx="2074504" cy="851654"/>
          </a:xfrm>
          <a:prstGeom prst="round2DiagRect">
            <a:avLst>
              <a:gd name="adj1" fmla="val 29822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B050"/>
            </a:solidFill>
          </a:ln>
        </p:spPr>
        <p:txBody>
          <a:bodyPr wrap="none" rtlCol="0" anchor="ctr">
            <a:spAutoFit/>
          </a:bodyPr>
          <a:lstStyle/>
          <a:p>
            <a:pPr algn="just"/>
            <a:r>
              <a:rPr lang="es-PE" sz="40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Intranet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8931111" y="2740024"/>
            <a:ext cx="2382027" cy="783193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002060"/>
            </a:solidFill>
          </a:ln>
        </p:spPr>
        <p:txBody>
          <a:bodyPr wrap="none" rtlCol="0" anchor="ctr">
            <a:spAutoFit/>
          </a:bodyPr>
          <a:lstStyle>
            <a:defPPr>
              <a:defRPr lang="es-PE"/>
            </a:defPPr>
            <a:lvl1pPr algn="just">
              <a:defRPr sz="4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Entel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914089" y="3782065"/>
            <a:ext cx="2397598" cy="783193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txBody>
          <a:bodyPr wrap="none" rtlCol="0" anchor="ctr">
            <a:spAutoFit/>
          </a:bodyPr>
          <a:lstStyle>
            <a:defPPr>
              <a:defRPr lang="es-PE"/>
            </a:defPPr>
            <a:lvl1pPr algn="just">
              <a:defRPr sz="4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 Corcho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450775" y="4782457"/>
            <a:ext cx="4960443" cy="783193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>
            <a:defPPr>
              <a:defRPr lang="es-PE"/>
            </a:defPPr>
            <a:lvl1pPr algn="just">
              <a:defRPr sz="4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s-PE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de ANOVO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450776" y="3803450"/>
            <a:ext cx="2074504" cy="783193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>
            <a:defPPr>
              <a:defRPr lang="es-PE"/>
            </a:defPPr>
            <a:lvl1pPr algn="just">
              <a:defRPr sz="4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s-PE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Scharff</a:t>
            </a:r>
            <a:endParaRPr lang="es-PE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79" y="1747427"/>
            <a:ext cx="5689074" cy="3967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/>
          <p:cNvSpPr txBox="1"/>
          <p:nvPr/>
        </p:nvSpPr>
        <p:spPr>
          <a:xfrm>
            <a:off x="3394441" y="1747427"/>
            <a:ext cx="7724157" cy="783193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154A0"/>
            </a:solidFill>
          </a:ln>
        </p:spPr>
        <p:txBody>
          <a:bodyPr wrap="none" rtlCol="0" anchor="ctr">
            <a:spAutoFit/>
          </a:bodyPr>
          <a:lstStyle>
            <a:defPPr>
              <a:defRPr lang="es-PE"/>
            </a:defPPr>
            <a:lvl1pPr algn="just">
              <a:defRPr sz="40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Evaluación Crediticia desde tu móvil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Otros Sistemas de Apoyo_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14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64007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627000" y="1040945"/>
            <a:ext cx="10938000" cy="3677130"/>
            <a:chOff x="2106455" y="1555128"/>
            <a:chExt cx="8078392" cy="310272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207568" y="2113111"/>
              <a:ext cx="7802880" cy="1295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5"/>
            <p:cNvSpPr txBox="1"/>
            <p:nvPr/>
          </p:nvSpPr>
          <p:spPr>
            <a:xfrm>
              <a:off x="2999656" y="1555128"/>
              <a:ext cx="6192688" cy="441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b="1" dirty="0">
                  <a:solidFill>
                    <a:srgbClr val="8BC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INTRANET</a:t>
              </a:r>
              <a:endParaRPr lang="en-US" sz="2800" b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" name="Straight Arrow Connector 6"/>
            <p:cNvCxnSpPr/>
            <p:nvPr/>
          </p:nvCxnSpPr>
          <p:spPr>
            <a:xfrm>
              <a:off x="2423592" y="3409003"/>
              <a:ext cx="0" cy="432300"/>
            </a:xfrm>
            <a:prstGeom prst="straightConnector1">
              <a:avLst/>
            </a:prstGeom>
            <a:ln w="31750">
              <a:solidFill>
                <a:srgbClr val="FF67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8"/>
            <p:cNvCxnSpPr/>
            <p:nvPr/>
          </p:nvCxnSpPr>
          <p:spPr>
            <a:xfrm>
              <a:off x="2855640" y="3409255"/>
              <a:ext cx="0" cy="720080"/>
            </a:xfrm>
            <a:prstGeom prst="straightConnector1">
              <a:avLst/>
            </a:prstGeom>
            <a:ln w="31750">
              <a:solidFill>
                <a:srgbClr val="FF67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9"/>
            <p:cNvSpPr txBox="1"/>
            <p:nvPr/>
          </p:nvSpPr>
          <p:spPr>
            <a:xfrm>
              <a:off x="2106455" y="3887470"/>
              <a:ext cx="634276" cy="220744"/>
            </a:xfrm>
            <a:prstGeom prst="rect">
              <a:avLst/>
            </a:prstGeom>
            <a:noFill/>
            <a:ln>
              <a:solidFill>
                <a:srgbClr val="FF6702"/>
              </a:solidFill>
            </a:ln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Home</a:t>
              </a:r>
              <a:endParaRPr lang="en-US" sz="1100" b="1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11"/>
            <p:cNvSpPr txBox="1"/>
            <p:nvPr/>
          </p:nvSpPr>
          <p:spPr>
            <a:xfrm>
              <a:off x="2387588" y="4175250"/>
              <a:ext cx="936104" cy="220744"/>
            </a:xfrm>
            <a:prstGeom prst="rect">
              <a:avLst/>
            </a:prstGeom>
            <a:noFill/>
            <a:ln>
              <a:solidFill>
                <a:srgbClr val="FF6702"/>
              </a:solidFill>
            </a:ln>
          </p:spPr>
          <p:txBody>
            <a:bodyPr vert="horz" wrap="square" rtlCol="0">
              <a:spAutoFit/>
            </a:bodyPr>
            <a:lstStyle>
              <a:defPPr>
                <a:defRPr lang="es-PE"/>
              </a:defPPr>
              <a:lvl1pPr>
                <a:defRPr sz="1400">
                  <a:latin typeface="Arial Narrow" panose="020B0606020202030204" pitchFamily="34" charset="0"/>
                </a:defRPr>
              </a:lvl1pPr>
            </a:lstStyle>
            <a:p>
              <a:pPr algn="ctr"/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Directorio</a:t>
              </a:r>
              <a:endParaRPr lang="en-US" sz="1100" b="1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" name="Straight Arrow Connector 12"/>
            <p:cNvCxnSpPr/>
            <p:nvPr/>
          </p:nvCxnSpPr>
          <p:spPr>
            <a:xfrm>
              <a:off x="3719736" y="3409255"/>
              <a:ext cx="0" cy="432300"/>
            </a:xfrm>
            <a:prstGeom prst="straightConnector1">
              <a:avLst/>
            </a:prstGeom>
            <a:ln w="31750">
              <a:solidFill>
                <a:srgbClr val="FF67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3"/>
            <p:cNvSpPr txBox="1"/>
            <p:nvPr/>
          </p:nvSpPr>
          <p:spPr>
            <a:xfrm>
              <a:off x="3215680" y="3887470"/>
              <a:ext cx="1080120" cy="220744"/>
            </a:xfrm>
            <a:prstGeom prst="rect">
              <a:avLst/>
            </a:prstGeom>
            <a:noFill/>
            <a:ln>
              <a:solidFill>
                <a:srgbClr val="FF6702"/>
              </a:solidFill>
            </a:ln>
          </p:spPr>
          <p:txBody>
            <a:bodyPr vert="horz" wrap="square" rtlCol="0">
              <a:spAutoFit/>
            </a:bodyPr>
            <a:lstStyle>
              <a:defPPr>
                <a:defRPr lang="es-PE"/>
              </a:defPPr>
              <a:lvl1pPr>
                <a:defRPr sz="1400">
                  <a:latin typeface="Arial Narrow" panose="020B0606020202030204" pitchFamily="34" charset="0"/>
                </a:defRPr>
              </a:lvl1pPr>
            </a:lstStyle>
            <a:p>
              <a:pPr algn="ctr"/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Web Entel</a:t>
              </a:r>
              <a:endParaRPr lang="en-US" sz="1100" b="1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Straight Arrow Connector 14"/>
            <p:cNvCxnSpPr>
              <a:endCxn id="13" idx="0"/>
            </p:cNvCxnSpPr>
            <p:nvPr/>
          </p:nvCxnSpPr>
          <p:spPr>
            <a:xfrm>
              <a:off x="4511824" y="3409256"/>
              <a:ext cx="36004" cy="982270"/>
            </a:xfrm>
            <a:prstGeom prst="straightConnector1">
              <a:avLst/>
            </a:prstGeom>
            <a:ln w="31750">
              <a:solidFill>
                <a:srgbClr val="FF67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5"/>
            <p:cNvSpPr txBox="1"/>
            <p:nvPr/>
          </p:nvSpPr>
          <p:spPr>
            <a:xfrm>
              <a:off x="4079776" y="4391526"/>
              <a:ext cx="936104" cy="220744"/>
            </a:xfrm>
            <a:prstGeom prst="rect">
              <a:avLst/>
            </a:prstGeom>
            <a:noFill/>
            <a:ln>
              <a:solidFill>
                <a:srgbClr val="FF6702"/>
              </a:solidFill>
            </a:ln>
          </p:spPr>
          <p:txBody>
            <a:bodyPr vert="horz" wrap="square" rtlCol="0">
              <a:spAutoFit/>
            </a:bodyPr>
            <a:lstStyle>
              <a:defPPr>
                <a:defRPr lang="es-PE"/>
              </a:defPPr>
              <a:lvl1pPr>
                <a:defRPr sz="1400">
                  <a:latin typeface="Arial Narrow" panose="020B0606020202030204" pitchFamily="34" charset="0"/>
                </a:defRPr>
              </a:lvl1pPr>
            </a:lstStyle>
            <a:p>
              <a:pPr algn="ctr"/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Beneficios</a:t>
              </a:r>
              <a:endParaRPr lang="en-US" sz="1100" b="1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Straight Arrow Connector 16"/>
            <p:cNvCxnSpPr/>
            <p:nvPr/>
          </p:nvCxnSpPr>
          <p:spPr>
            <a:xfrm>
              <a:off x="5231904" y="3409255"/>
              <a:ext cx="0" cy="432300"/>
            </a:xfrm>
            <a:prstGeom prst="straightConnector1">
              <a:avLst/>
            </a:prstGeom>
            <a:ln w="31750">
              <a:solidFill>
                <a:srgbClr val="FF67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7"/>
            <p:cNvCxnSpPr/>
            <p:nvPr/>
          </p:nvCxnSpPr>
          <p:spPr>
            <a:xfrm>
              <a:off x="8040216" y="3409255"/>
              <a:ext cx="0" cy="432300"/>
            </a:xfrm>
            <a:prstGeom prst="straightConnector1">
              <a:avLst/>
            </a:prstGeom>
            <a:ln w="31750">
              <a:solidFill>
                <a:srgbClr val="FF67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9"/>
            <p:cNvCxnSpPr/>
            <p:nvPr/>
          </p:nvCxnSpPr>
          <p:spPr>
            <a:xfrm>
              <a:off x="9696400" y="3409255"/>
              <a:ext cx="0" cy="432300"/>
            </a:xfrm>
            <a:prstGeom prst="straightConnector1">
              <a:avLst/>
            </a:prstGeom>
            <a:ln w="31750">
              <a:solidFill>
                <a:srgbClr val="FF67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0"/>
            <p:cNvCxnSpPr/>
            <p:nvPr/>
          </p:nvCxnSpPr>
          <p:spPr>
            <a:xfrm>
              <a:off x="5807968" y="3409256"/>
              <a:ext cx="0" cy="982271"/>
            </a:xfrm>
            <a:prstGeom prst="straightConnector1">
              <a:avLst/>
            </a:prstGeom>
            <a:ln w="31750">
              <a:solidFill>
                <a:srgbClr val="FF67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21"/>
            <p:cNvCxnSpPr/>
            <p:nvPr/>
          </p:nvCxnSpPr>
          <p:spPr>
            <a:xfrm>
              <a:off x="8904312" y="3409255"/>
              <a:ext cx="0" cy="882680"/>
            </a:xfrm>
            <a:prstGeom prst="straightConnector1">
              <a:avLst/>
            </a:prstGeom>
            <a:ln w="31750">
              <a:solidFill>
                <a:srgbClr val="FF67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22"/>
            <p:cNvSpPr txBox="1"/>
            <p:nvPr/>
          </p:nvSpPr>
          <p:spPr>
            <a:xfrm>
              <a:off x="4745241" y="3861049"/>
              <a:ext cx="973326" cy="363579"/>
            </a:xfrm>
            <a:prstGeom prst="rect">
              <a:avLst/>
            </a:prstGeom>
            <a:noFill/>
            <a:ln>
              <a:solidFill>
                <a:srgbClr val="FF6702"/>
              </a:solidFill>
            </a:ln>
          </p:spPr>
          <p:txBody>
            <a:bodyPr vert="horz" wrap="square" rtlCol="0">
              <a:spAutoFit/>
            </a:bodyPr>
            <a:lstStyle>
              <a:defPPr>
                <a:defRPr lang="es-PE"/>
              </a:defPPr>
              <a:lvl1pPr>
                <a:defRPr sz="1400">
                  <a:latin typeface="Arial Narrow" panose="020B0606020202030204" pitchFamily="34" charset="0"/>
                </a:defRPr>
              </a:lvl1pPr>
            </a:lstStyle>
            <a:p>
              <a:pPr algn="ctr"/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Métodos y</a:t>
              </a:r>
            </a:p>
            <a:p>
              <a:pPr algn="ctr"/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Procedimientos</a:t>
              </a:r>
              <a:endParaRPr lang="en-US" sz="1100" b="1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TextBox 23"/>
            <p:cNvSpPr txBox="1"/>
            <p:nvPr/>
          </p:nvSpPr>
          <p:spPr>
            <a:xfrm>
              <a:off x="5447928" y="4437112"/>
              <a:ext cx="648072" cy="220744"/>
            </a:xfrm>
            <a:prstGeom prst="rect">
              <a:avLst/>
            </a:prstGeom>
            <a:noFill/>
            <a:ln>
              <a:solidFill>
                <a:srgbClr val="FF6702"/>
              </a:solidFill>
            </a:ln>
          </p:spPr>
          <p:txBody>
            <a:bodyPr vert="horz" wrap="square" rtlCol="0">
              <a:spAutoFit/>
            </a:bodyPr>
            <a:lstStyle>
              <a:defPPr>
                <a:defRPr lang="es-PE"/>
              </a:defPPr>
              <a:lvl1pPr>
                <a:defRPr sz="1400">
                  <a:latin typeface="Arial Narrow" panose="020B0606020202030204" pitchFamily="34" charset="0"/>
                </a:defRPr>
              </a:lvl1pPr>
            </a:lstStyle>
            <a:p>
              <a:pPr algn="ctr"/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Portal</a:t>
              </a:r>
              <a:endParaRPr lang="en-US" sz="1100" b="1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4"/>
            <p:cNvSpPr txBox="1"/>
            <p:nvPr/>
          </p:nvSpPr>
          <p:spPr>
            <a:xfrm>
              <a:off x="7572164" y="3861051"/>
              <a:ext cx="936104" cy="363578"/>
            </a:xfrm>
            <a:prstGeom prst="rect">
              <a:avLst/>
            </a:prstGeom>
            <a:noFill/>
            <a:ln>
              <a:solidFill>
                <a:srgbClr val="FF6702"/>
              </a:solidFill>
            </a:ln>
          </p:spPr>
          <p:txBody>
            <a:bodyPr vert="horz" wrap="square" rtlCol="0">
              <a:spAutoFit/>
            </a:bodyPr>
            <a:lstStyle>
              <a:defPPr>
                <a:defRPr lang="es-PE"/>
              </a:defPPr>
              <a:lvl1pPr>
                <a:defRPr sz="1400">
                  <a:latin typeface="Arial Narrow" panose="020B0606020202030204" pitchFamily="34" charset="0"/>
                </a:defRPr>
              </a:lvl1pPr>
            </a:lstStyle>
            <a:p>
              <a:pPr algn="ctr"/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 Corcho</a:t>
              </a:r>
            </a:p>
            <a:p>
              <a:pPr algn="ctr"/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s-MX" sz="1100" b="1" dirty="0" err="1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knownex</a:t>
              </a:r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US" sz="1100" b="1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5"/>
            <p:cNvSpPr txBox="1"/>
            <p:nvPr/>
          </p:nvSpPr>
          <p:spPr>
            <a:xfrm>
              <a:off x="8410093" y="4354942"/>
              <a:ext cx="988438" cy="220744"/>
            </a:xfrm>
            <a:prstGeom prst="rect">
              <a:avLst/>
            </a:prstGeom>
            <a:noFill/>
            <a:ln>
              <a:solidFill>
                <a:srgbClr val="FF6702"/>
              </a:solidFill>
            </a:ln>
          </p:spPr>
          <p:txBody>
            <a:bodyPr vert="horz" wrap="square" rtlCol="0">
              <a:spAutoFit/>
            </a:bodyPr>
            <a:lstStyle>
              <a:defPPr>
                <a:defRPr lang="es-PE"/>
              </a:defPPr>
              <a:lvl1pPr>
                <a:defRPr sz="1400">
                  <a:latin typeface="Arial Narrow" panose="020B0606020202030204" pitchFamily="34" charset="0"/>
                </a:defRPr>
              </a:lvl1pPr>
            </a:lstStyle>
            <a:p>
              <a:pPr algn="ctr"/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Reservar salas</a:t>
              </a:r>
              <a:endParaRPr lang="en-US" sz="1100" b="1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6"/>
            <p:cNvSpPr txBox="1"/>
            <p:nvPr/>
          </p:nvSpPr>
          <p:spPr>
            <a:xfrm>
              <a:off x="9207954" y="3869381"/>
              <a:ext cx="976893" cy="220744"/>
            </a:xfrm>
            <a:prstGeom prst="rect">
              <a:avLst/>
            </a:prstGeom>
            <a:noFill/>
            <a:ln>
              <a:solidFill>
                <a:srgbClr val="FF6702"/>
              </a:solidFill>
            </a:ln>
          </p:spPr>
          <p:txBody>
            <a:bodyPr vert="horz" wrap="square" rtlCol="0">
              <a:spAutoFit/>
            </a:bodyPr>
            <a:lstStyle>
              <a:defPPr>
                <a:defRPr lang="es-PE"/>
              </a:defPPr>
              <a:lvl1pPr>
                <a:defRPr sz="1400">
                  <a:latin typeface="Arial Narrow" panose="020B0606020202030204" pitchFamily="34" charset="0"/>
                </a:defRPr>
              </a:lvl1pPr>
            </a:lstStyle>
            <a:p>
              <a:pPr algn="ctr"/>
              <a:r>
                <a:rPr lang="es-MX" sz="1100" b="1" dirty="0" err="1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Help</a:t>
              </a:r>
              <a:r>
                <a:rPr lang="es-MX" sz="1100" b="1" dirty="0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MX" sz="1100" b="1" dirty="0" err="1">
                  <a:solidFill>
                    <a:srgbClr val="0154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Desk</a:t>
              </a:r>
              <a:endParaRPr lang="en-US" sz="1100" b="1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3466267" y="5439354"/>
            <a:ext cx="3075314" cy="583942"/>
          </a:xfrm>
          <a:prstGeom prst="roundRect">
            <a:avLst>
              <a:gd name="adj" fmla="val 1886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s-PE" sz="1400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Portal en el que se puede consultar los procesos de Entel.</a:t>
            </a:r>
          </a:p>
        </p:txBody>
      </p:sp>
      <p:cxnSp>
        <p:nvCxnSpPr>
          <p:cNvPr id="46" name="Straight Arrow Connector 16"/>
          <p:cNvCxnSpPr/>
          <p:nvPr/>
        </p:nvCxnSpPr>
        <p:spPr>
          <a:xfrm>
            <a:off x="4858802" y="4402440"/>
            <a:ext cx="0" cy="927443"/>
          </a:xfrm>
          <a:prstGeom prst="straightConnector1">
            <a:avLst/>
          </a:prstGeom>
          <a:ln w="31750">
            <a:solidFill>
              <a:srgbClr val="FF670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6"/>
          <p:cNvCxnSpPr/>
          <p:nvPr/>
        </p:nvCxnSpPr>
        <p:spPr>
          <a:xfrm>
            <a:off x="10928849" y="4194541"/>
            <a:ext cx="0" cy="927443"/>
          </a:xfrm>
          <a:prstGeom prst="straightConnector1">
            <a:avLst/>
          </a:prstGeom>
          <a:ln w="31750">
            <a:solidFill>
              <a:srgbClr val="FF670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8241592" y="5255631"/>
            <a:ext cx="3256209" cy="824389"/>
          </a:xfrm>
          <a:prstGeom prst="roundRect">
            <a:avLst>
              <a:gd name="adj" fmla="val 1886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/>
          <a:p>
            <a:pPr algn="just"/>
            <a:r>
              <a:rPr lang="es-PE" sz="1400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donde se registran las dificultades en sistemas y el ingreso de los casos de mesa de ayuda.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Intranet_</a:t>
            </a:r>
          </a:p>
        </p:txBody>
      </p:sp>
      <p:sp>
        <p:nvSpPr>
          <p:cNvPr id="25" name="Marcador de número de diapositiva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15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0821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18"/>
          <a:stretch/>
        </p:blipFill>
        <p:spPr>
          <a:xfrm>
            <a:off x="689494" y="1638301"/>
            <a:ext cx="7969994" cy="4093868"/>
          </a:xfrm>
          <a:prstGeom prst="rect">
            <a:avLst/>
          </a:prstGeom>
          <a:ln w="12700" cap="sq">
            <a:solidFill>
              <a:srgbClr val="FF670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8872872" y="1758524"/>
            <a:ext cx="2781837" cy="1305282"/>
          </a:xfrm>
          <a:prstGeom prst="roundRect">
            <a:avLst>
              <a:gd name="adj" fmla="val 1886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s-P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cliente deberá registrarse para poder realizar consultas acerca de su línea. Si quiere realizar modificaciones, tendrá que registrarse como administrador.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3714" y="3294791"/>
            <a:ext cx="2020151" cy="286631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Web Entel_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16</a:t>
            </a:fld>
            <a:endParaRPr lang="es-PE" dirty="0"/>
          </a:p>
        </p:txBody>
      </p:sp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BFDCA16A-C755-4D53-90B7-AE6FE414CAAD}"/>
              </a:ext>
            </a:extLst>
          </p:cNvPr>
          <p:cNvSpPr/>
          <p:nvPr/>
        </p:nvSpPr>
        <p:spPr>
          <a:xfrm>
            <a:off x="4242758" y="615475"/>
            <a:ext cx="5263551" cy="839613"/>
          </a:xfrm>
          <a:prstGeom prst="wedgeRoundRectCallout">
            <a:avLst>
              <a:gd name="adj1" fmla="val -77867"/>
              <a:gd name="adj2" fmla="val 74829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Se podrá acceder a información dependiendo del canal al que corresponda: </a:t>
            </a:r>
            <a:r>
              <a:rPr lang="es-PE" b="1" dirty="0"/>
              <a:t>Personas o Empresas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8C6C0C1-4FCB-4BC3-BD76-9E08C4BEB87C}"/>
              </a:ext>
            </a:extLst>
          </p:cNvPr>
          <p:cNvSpPr/>
          <p:nvPr/>
        </p:nvSpPr>
        <p:spPr>
          <a:xfrm>
            <a:off x="1692359" y="1796624"/>
            <a:ext cx="1104181" cy="2773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48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25" t="11321" r="6876" b="2128"/>
          <a:stretch/>
        </p:blipFill>
        <p:spPr>
          <a:xfrm>
            <a:off x="498921" y="1181726"/>
            <a:ext cx="9839459" cy="517515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913379" y="1823325"/>
            <a:ext cx="1815922" cy="412194"/>
          </a:xfrm>
          <a:prstGeom prst="roundRect">
            <a:avLst>
              <a:gd name="adj" fmla="val 1886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PE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Menú Principal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55107" y="1823325"/>
            <a:ext cx="9326451" cy="412194"/>
          </a:xfrm>
          <a:prstGeom prst="roundRect">
            <a:avLst>
              <a:gd name="adj" fmla="val 18860"/>
            </a:avLst>
          </a:prstGeom>
          <a:noFill/>
          <a:ln w="28575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s-PE" dirty="0">
              <a:solidFill>
                <a:srgbClr val="0154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/>
          <p:cNvCxnSpPr>
            <a:cxnSpLocks/>
            <a:stCxn id="5" idx="3"/>
            <a:endCxn id="4" idx="1"/>
          </p:cNvCxnSpPr>
          <p:nvPr/>
        </p:nvCxnSpPr>
        <p:spPr>
          <a:xfrm flipV="1">
            <a:off x="9681558" y="2029422"/>
            <a:ext cx="231821" cy="31312"/>
          </a:xfrm>
          <a:prstGeom prst="line">
            <a:avLst/>
          </a:prstGeom>
          <a:ln w="28575">
            <a:solidFill>
              <a:srgbClr val="FF6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9493739" y="4352434"/>
            <a:ext cx="1976909" cy="721340"/>
          </a:xfrm>
          <a:prstGeom prst="roundRect">
            <a:avLst>
              <a:gd name="adj" fmla="val 1886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PE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Actualizaciones y Novedades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293120" y="4273336"/>
            <a:ext cx="7976316" cy="412194"/>
          </a:xfrm>
          <a:prstGeom prst="roundRect">
            <a:avLst>
              <a:gd name="adj" fmla="val 18860"/>
            </a:avLst>
          </a:prstGeom>
          <a:noFill/>
          <a:ln w="28575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s-PE" dirty="0">
              <a:solidFill>
                <a:srgbClr val="0154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9269436" y="4718960"/>
            <a:ext cx="231821" cy="0"/>
          </a:xfrm>
          <a:prstGeom prst="line">
            <a:avLst/>
          </a:prstGeom>
          <a:ln w="28575">
            <a:solidFill>
              <a:srgbClr val="FF6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Mi Corcho_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17</a:t>
            </a:fld>
            <a:endParaRPr lang="es-PE" dirty="0"/>
          </a:p>
        </p:txBody>
      </p:sp>
      <p:sp>
        <p:nvSpPr>
          <p:cNvPr id="21" name="Rectángulo 20"/>
          <p:cNvSpPr/>
          <p:nvPr/>
        </p:nvSpPr>
        <p:spPr>
          <a:xfrm>
            <a:off x="355107" y="6153150"/>
            <a:ext cx="10246218" cy="203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262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26"/>
          <a:stretch/>
        </p:blipFill>
        <p:spPr>
          <a:xfrm>
            <a:off x="976179" y="1600792"/>
            <a:ext cx="10155645" cy="1431235"/>
          </a:xfrm>
          <a:prstGeom prst="roundRect">
            <a:avLst>
              <a:gd name="adj" fmla="val 20441"/>
            </a:avLst>
          </a:prstGeom>
          <a:ln w="28575">
            <a:solidFill>
              <a:srgbClr val="0154A0"/>
            </a:solidFill>
          </a:ln>
        </p:spPr>
      </p:pic>
      <p:sp>
        <p:nvSpPr>
          <p:cNvPr id="4" name="CuadroTexto 3"/>
          <p:cNvSpPr txBox="1"/>
          <p:nvPr/>
        </p:nvSpPr>
        <p:spPr>
          <a:xfrm>
            <a:off x="1381491" y="3591874"/>
            <a:ext cx="934502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b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Menú se puede ver:</a:t>
            </a:r>
          </a:p>
          <a:p>
            <a:endParaRPr lang="es-PE" sz="16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PE" sz="1600" b="1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Oferta Comercial:</a:t>
            </a:r>
            <a:r>
              <a:rPr lang="es-PE" sz="1600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P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Suscripciones, Prepagos y Promociones.</a:t>
            </a:r>
          </a:p>
          <a:p>
            <a:r>
              <a:rPr lang="es-PE" sz="1600" b="1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Equipos:</a:t>
            </a:r>
            <a:r>
              <a:rPr lang="es-PE" sz="1600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P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Características y Ficha Técnica.</a:t>
            </a:r>
          </a:p>
          <a:p>
            <a:r>
              <a:rPr lang="es-PE" sz="1600" b="1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Procesos:</a:t>
            </a:r>
            <a:r>
              <a:rPr lang="es-PE" sz="1600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P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tiene el detalle de cada proceso, condiciones, flujo de atención y excepciones.</a:t>
            </a:r>
          </a:p>
          <a:p>
            <a:r>
              <a:rPr lang="es-PE" sz="1600" b="1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Servicios:</a:t>
            </a:r>
            <a:r>
              <a:rPr lang="es-PE" sz="1600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P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ubica la información de todos los servicios que ofrece Entel (</a:t>
            </a:r>
            <a:r>
              <a:rPr lang="es-P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Roaming</a:t>
            </a:r>
            <a:r>
              <a:rPr lang="es-P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LDI, etc.).</a:t>
            </a:r>
          </a:p>
          <a:p>
            <a:r>
              <a:rPr lang="es-PE" sz="1600" b="1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Fidelización:</a:t>
            </a:r>
            <a:r>
              <a:rPr lang="es-PE" sz="1600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P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el espacio donde está toda la información de herramientas, oferta especial y procedimiento, para el manejo de casos de retención y blindaje.</a:t>
            </a:r>
          </a:p>
          <a:p>
            <a:r>
              <a:rPr lang="es-PE" sz="1600" b="1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Facturación, Reclamos y CAL Corporativo:</a:t>
            </a:r>
            <a:r>
              <a:rPr lang="es-PE" sz="1600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P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Tienen un espacio individual cada uno de estos procesos, debido a la complejidad de su información.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Mi Corcho_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18</a:t>
            </a:fld>
            <a:endParaRPr lang="es-PE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776219A-8BD0-42E7-8E45-E5074283970D}"/>
              </a:ext>
            </a:extLst>
          </p:cNvPr>
          <p:cNvSpPr/>
          <p:nvPr/>
        </p:nvSpPr>
        <p:spPr>
          <a:xfrm>
            <a:off x="2914292" y="1380332"/>
            <a:ext cx="3139709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MX" sz="14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le habilitará información diferenciada según el canal de atención</a:t>
            </a:r>
            <a:endParaRPr lang="es-PE" sz="1400" b="1" i="1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6C1A708-F4A0-4492-9000-8802582E092D}"/>
              </a:ext>
            </a:extLst>
          </p:cNvPr>
          <p:cNvCxnSpPr>
            <a:cxnSpLocks/>
          </p:cNvCxnSpPr>
          <p:nvPr/>
        </p:nvCxnSpPr>
        <p:spPr>
          <a:xfrm>
            <a:off x="5281256" y="1903552"/>
            <a:ext cx="228600" cy="412857"/>
          </a:xfrm>
          <a:prstGeom prst="straightConnector1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93A629E-946F-4570-BD81-12DC6AD89BCE}"/>
              </a:ext>
            </a:extLst>
          </p:cNvPr>
          <p:cNvCxnSpPr>
            <a:cxnSpLocks/>
          </p:cNvCxnSpPr>
          <p:nvPr/>
        </p:nvCxnSpPr>
        <p:spPr>
          <a:xfrm flipH="1">
            <a:off x="2165989" y="1852789"/>
            <a:ext cx="1151754" cy="463620"/>
          </a:xfrm>
          <a:prstGeom prst="straightConnector1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731ECAA-46F2-4A8F-967B-D64EDC67F632}"/>
              </a:ext>
            </a:extLst>
          </p:cNvPr>
          <p:cNvSpPr/>
          <p:nvPr/>
        </p:nvSpPr>
        <p:spPr>
          <a:xfrm>
            <a:off x="6597292" y="671613"/>
            <a:ext cx="3753208" cy="738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PE" sz="14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Aquí existe información de acuerdos comerciales, autorizaciones, distribución de asesores según las cuentas corporativos, etc. </a:t>
            </a:r>
            <a:endParaRPr lang="es-PE" sz="1400" b="1" i="1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ADAE466F-5536-40C9-8CC1-D54401E429F1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73896" y="1410277"/>
            <a:ext cx="137422" cy="880750"/>
          </a:xfrm>
          <a:prstGeom prst="straightConnector1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9B29B7A3-552E-4A84-B4FF-50F273C85A5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71"/>
          <a:stretch/>
        </p:blipFill>
        <p:spPr bwMode="auto">
          <a:xfrm>
            <a:off x="976179" y="2704261"/>
            <a:ext cx="8244021" cy="723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902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462875" y="1517035"/>
            <a:ext cx="2289919" cy="4579837"/>
            <a:chOff x="853753" y="1556792"/>
            <a:chExt cx="2289919" cy="4579837"/>
          </a:xfrm>
        </p:grpSpPr>
        <p:pic>
          <p:nvPicPr>
            <p:cNvPr id="4" name="Picture 2" descr="http://browsingphones.com/wp-content/uploads/2015/05/Sony-Xperia-Z3-Price-In-Nigeria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53753" y="1556792"/>
              <a:ext cx="2289919" cy="4579837"/>
            </a:xfrm>
            <a:prstGeom prst="roundRect">
              <a:avLst>
                <a:gd name="adj" fmla="val 832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3432" y="2060848"/>
              <a:ext cx="2088232" cy="36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CuadroTexto 5"/>
          <p:cNvSpPr txBox="1"/>
          <p:nvPr/>
        </p:nvSpPr>
        <p:spPr>
          <a:xfrm>
            <a:off x="4856131" y="1808542"/>
            <a:ext cx="4913661" cy="476488"/>
          </a:xfrm>
          <a:prstGeom prst="round2DiagRect">
            <a:avLst>
              <a:gd name="adj1" fmla="val 38729"/>
              <a:gd name="adj2" fmla="val 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6702"/>
            </a:solidFill>
            <a:prstDash val="sysDot"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s-PE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https://plus.entel.com.pe/eRetail3gWeb/login.do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294538" y="1540859"/>
            <a:ext cx="728382" cy="43279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FF6702"/>
          </a:solidFill>
          <a:ln w="28575">
            <a:solidFill>
              <a:srgbClr val="FF6702"/>
            </a:solidFill>
            <a:prstDash val="solid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PE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Ruta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447972" y="2649574"/>
            <a:ext cx="6684136" cy="1202234"/>
          </a:xfrm>
          <a:prstGeom prst="roundRect">
            <a:avLst>
              <a:gd name="adj" fmla="val 1886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s-PE" sz="1600" dirty="0" err="1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loguearse</a:t>
            </a:r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solo se necesita ingresar con su usuario y </a:t>
            </a:r>
            <a:r>
              <a:rPr lang="es-PE" sz="1600" dirty="0" err="1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password</a:t>
            </a:r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CRM Portal.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poder acceder deben tener internet en sus dispositivos móviles.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Considerar que cada pre-evaluación tiene un costo de S/1.00.</a:t>
            </a:r>
          </a:p>
        </p:txBody>
      </p:sp>
      <p:pic>
        <p:nvPicPr>
          <p:cNvPr id="1026" name="Picture 2" descr="http://taliandroid.com/wp-content/uploads/2014/09/yaapmone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4769" y="4187777"/>
            <a:ext cx="2936383" cy="196003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Evaluación crediticia desde tu móvil_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19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5742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ysfunctionalrequirements.com/wp-content/uploads/2014/11/bulls-eye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93" y="181530"/>
            <a:ext cx="8877743" cy="6658308"/>
          </a:xfrm>
          <a:prstGeom prst="round2DiagRect">
            <a:avLst>
              <a:gd name="adj1" fmla="val 25776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714792" y="2349332"/>
            <a:ext cx="9639008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34988" indent="-534988" algn="just">
              <a:buClr>
                <a:srgbClr val="FF6702"/>
              </a:buClr>
              <a:buFont typeface="Wingdings" panose="05000000000000000000" pitchFamily="2" charset="2"/>
              <a:buChar char="q"/>
            </a:pPr>
            <a:r>
              <a:rPr lang="es-PE" sz="24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Conocer los distintos aplicativos de soporte que utilizará el asesor en sus funciones diarias.</a:t>
            </a:r>
          </a:p>
          <a:p>
            <a:pPr marL="285750" indent="-285750" algn="just">
              <a:buClr>
                <a:srgbClr val="FF6702"/>
              </a:buClr>
              <a:buFont typeface="Wingdings" panose="05000000000000000000" pitchFamily="2" charset="2"/>
              <a:buChar char="q"/>
            </a:pPr>
            <a:endParaRPr lang="es-PE" sz="2400" dirty="0">
              <a:solidFill>
                <a:srgbClr val="4D4D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4988" indent="-534988" algn="just">
              <a:buClr>
                <a:srgbClr val="FF6702"/>
              </a:buClr>
              <a:buFont typeface="Wingdings" panose="05000000000000000000" pitchFamily="2" charset="2"/>
              <a:buChar char="q"/>
            </a:pPr>
            <a:r>
              <a:rPr lang="es-PE" sz="24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Aprender el funcionamiento de cada uno de estos aplicativos para su correcto uso.</a:t>
            </a:r>
          </a:p>
          <a:p>
            <a:pPr marL="285750" indent="-285750" algn="just">
              <a:buClr>
                <a:srgbClr val="FF6702"/>
              </a:buClr>
              <a:buFont typeface="Wingdings" panose="05000000000000000000" pitchFamily="2" charset="2"/>
              <a:buChar char="q"/>
            </a:pPr>
            <a:endParaRPr lang="es-PE" sz="2400" dirty="0">
              <a:solidFill>
                <a:srgbClr val="4D4D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4988" indent="-534988" algn="just">
              <a:buClr>
                <a:srgbClr val="FF6702"/>
              </a:buClr>
              <a:buFont typeface="Wingdings" panose="05000000000000000000" pitchFamily="2" charset="2"/>
              <a:buChar char="q"/>
            </a:pPr>
            <a:r>
              <a:rPr lang="es-PE" sz="24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Conocer las buenas prácticas respecto al uso de aplicativos.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Objetivos_</a:t>
            </a:r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0</a:t>
            </a:r>
            <a:fld id="{F56A3B38-9D38-47E0-9E9B-DE4425CAD317}" type="slidenum">
              <a:rPr lang="es-PE" smtClean="0"/>
              <a:pPr/>
              <a:t>2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54551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8069" y="1787736"/>
            <a:ext cx="6516915" cy="236436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24943" y="1743129"/>
            <a:ext cx="3280559" cy="394964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663600" y="1386877"/>
            <a:ext cx="3308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Pasos a seguir_</a:t>
            </a:r>
            <a:endParaRPr lang="es-PE" sz="2800" b="1" i="1" dirty="0">
              <a:solidFill>
                <a:srgbClr val="8BC541"/>
              </a:solidFill>
            </a:endParaRPr>
          </a:p>
        </p:txBody>
      </p:sp>
      <p:pic>
        <p:nvPicPr>
          <p:cNvPr id="10" name="Picture 6" descr="http://icons.iconarchive.com/icons/graphicloads/100-flat-2/128/check-1-ic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5773" y="1430772"/>
            <a:ext cx="435430" cy="43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4827133" y="1328488"/>
            <a:ext cx="604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Ingresa a la web de blindaje y escribe tu </a:t>
            </a:r>
            <a:r>
              <a:rPr lang="es-PE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usuario y contraseña: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941165" y="5621760"/>
            <a:ext cx="32303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b="1" i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Link: </a:t>
            </a:r>
            <a:r>
              <a:rPr lang="es-PE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http://solucionescorporativas.entel.pe/FidelizacionNextel/web/Default.aspx </a:t>
            </a:r>
          </a:p>
        </p:txBody>
      </p:sp>
      <p:pic>
        <p:nvPicPr>
          <p:cNvPr id="3074" name="Picture 1" descr="image001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99936" y="5002128"/>
            <a:ext cx="6535048" cy="108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201" y="1787736"/>
            <a:ext cx="582386" cy="58238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993" y="5685450"/>
            <a:ext cx="503594" cy="503594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4964113" y="4264910"/>
            <a:ext cx="668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Ingresar el número a buscar con el </a:t>
            </a:r>
            <a:r>
              <a:rPr lang="es-ES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51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adelante en la casilla y hacer clic en </a:t>
            </a:r>
            <a:r>
              <a:rPr lang="es-ES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buscar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PE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7725560" y="5298621"/>
            <a:ext cx="2088739" cy="261258"/>
          </a:xfrm>
          <a:prstGeom prst="roundRect">
            <a:avLst/>
          </a:prstGeom>
          <a:noFill/>
          <a:ln w="28575">
            <a:solidFill>
              <a:srgbClr val="FF67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CuadroTexto 17"/>
          <p:cNvSpPr txBox="1"/>
          <p:nvPr/>
        </p:nvSpPr>
        <p:spPr>
          <a:xfrm>
            <a:off x="8194818" y="5313493"/>
            <a:ext cx="107753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750" dirty="0">
                <a:latin typeface="Calibri" panose="020F0502020204030204" pitchFamily="34" charset="0"/>
                <a:cs typeface="Calibri" panose="020F0502020204030204" pitchFamily="34" charset="0"/>
              </a:rPr>
              <a:t>51999546256              X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Web de Blindaje_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9226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1673" y="1653690"/>
            <a:ext cx="2906720" cy="8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6693" y="2409694"/>
            <a:ext cx="4385735" cy="210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redondeado 4"/>
          <p:cNvSpPr/>
          <p:nvPr/>
        </p:nvSpPr>
        <p:spPr>
          <a:xfrm>
            <a:off x="4396627" y="1653690"/>
            <a:ext cx="3525864" cy="455057"/>
          </a:xfrm>
          <a:prstGeom prst="roundRect">
            <a:avLst>
              <a:gd name="adj" fmla="val 32426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FF6702"/>
            </a:solidFill>
          </a:ln>
        </p:spPr>
        <p:txBody>
          <a:bodyPr wrap="none" anchor="ctr">
            <a:spAutoFit/>
          </a:bodyPr>
          <a:lstStyle/>
          <a:p>
            <a:pPr algn="ctr"/>
            <a:r>
              <a:rPr lang="pt-BR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https://www.anovo.pe/ASRNextel/</a:t>
            </a:r>
            <a:endParaRPr lang="es-PE" dirty="0">
              <a:solidFill>
                <a:srgbClr val="0154A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484" y="2668961"/>
            <a:ext cx="2451757" cy="336937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966693" y="5229041"/>
            <a:ext cx="5987729" cy="833854"/>
          </a:xfrm>
          <a:prstGeom prst="round2DiagRect">
            <a:avLst>
              <a:gd name="adj1" fmla="val 38729"/>
              <a:gd name="adj2" fmla="val 0"/>
            </a:avLst>
          </a:prstGeom>
          <a:solidFill>
            <a:srgbClr val="0154A0"/>
          </a:solidFill>
          <a:ln w="28575">
            <a:solidFill>
              <a:srgbClr val="0154A0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 es la web que se utilizará para enviar los equipos para su diagnóstico y reparación.</a:t>
            </a:r>
          </a:p>
        </p:txBody>
      </p:sp>
      <p:pic>
        <p:nvPicPr>
          <p:cNvPr id="2050" name="Picture 2" descr="http://thumbs.dreamstime.com/z/tel%C3%A9fono-elegante-roto-pantalla-agrietada-37919484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11442" y="2071982"/>
            <a:ext cx="2238238" cy="287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Web de ANOVO_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21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19461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7117" y="1556183"/>
            <a:ext cx="2601307" cy="44264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8315" y="1556183"/>
            <a:ext cx="3838384" cy="241247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540666" y="2118003"/>
            <a:ext cx="2846231" cy="412194"/>
          </a:xfrm>
          <a:prstGeom prst="roundRect">
            <a:avLst>
              <a:gd name="adj" fmla="val 1886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PE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29676 (Usuario genérico)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60468" y="2258327"/>
            <a:ext cx="2846231" cy="412194"/>
          </a:xfrm>
          <a:prstGeom prst="roundRect">
            <a:avLst>
              <a:gd name="adj" fmla="val 18860"/>
            </a:avLst>
          </a:prstGeom>
          <a:noFill/>
          <a:ln w="28575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s-PE" dirty="0">
              <a:solidFill>
                <a:srgbClr val="0154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Conector recto 6"/>
          <p:cNvCxnSpPr>
            <a:cxnSpLocks/>
          </p:cNvCxnSpPr>
          <p:nvPr/>
        </p:nvCxnSpPr>
        <p:spPr>
          <a:xfrm flipV="1">
            <a:off x="8308845" y="2324100"/>
            <a:ext cx="231821" cy="153203"/>
          </a:xfrm>
          <a:prstGeom prst="line">
            <a:avLst/>
          </a:prstGeom>
          <a:ln w="28575">
            <a:solidFill>
              <a:srgbClr val="FF6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8540666" y="2528029"/>
            <a:ext cx="2846231" cy="412194"/>
          </a:xfrm>
          <a:prstGeom prst="roundRect">
            <a:avLst>
              <a:gd name="adj" fmla="val 18860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PE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16589 (Contraseña)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5460468" y="2668353"/>
            <a:ext cx="2846231" cy="412194"/>
          </a:xfrm>
          <a:prstGeom prst="roundRect">
            <a:avLst>
              <a:gd name="adj" fmla="val 18860"/>
            </a:avLst>
          </a:prstGeom>
          <a:noFill/>
          <a:ln w="28575">
            <a:solidFill>
              <a:srgbClr val="FF670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s-PE" dirty="0">
              <a:solidFill>
                <a:srgbClr val="0154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Conector recto 9"/>
          <p:cNvCxnSpPr>
            <a:cxnSpLocks/>
            <a:endCxn id="8" idx="1"/>
          </p:cNvCxnSpPr>
          <p:nvPr/>
        </p:nvCxnSpPr>
        <p:spPr>
          <a:xfrm flipV="1">
            <a:off x="8308845" y="2734126"/>
            <a:ext cx="231821" cy="153204"/>
          </a:xfrm>
          <a:prstGeom prst="line">
            <a:avLst/>
          </a:prstGeom>
          <a:ln w="28575">
            <a:solidFill>
              <a:srgbClr val="FF6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://previews.123rf.com/images/sababa66/sababa661402/sababa66140200025/26056742-cartero-en-uniforme-azul-con-una-gran-bolsa-trajo-cartas-vector-Foto-de-archiv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9829" y="3350249"/>
            <a:ext cx="2007903" cy="270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9"/>
          <p:cNvSpPr txBox="1"/>
          <p:nvPr/>
        </p:nvSpPr>
        <p:spPr>
          <a:xfrm>
            <a:off x="4300792" y="4266288"/>
            <a:ext cx="43545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4D4D4D"/>
                </a:solidFill>
                <a:latin typeface="Calibri" panose="020F0502020204030204" pitchFamily="34" charset="0"/>
                <a:ea typeface="Calibri" pitchFamily="34" charset="0"/>
                <a:cs typeface="Calibri" panose="020F0502020204030204" pitchFamily="34" charset="0"/>
              </a:rPr>
              <a:t>Recibos Motivados: </a:t>
            </a:r>
            <a:r>
              <a:rPr lang="es-MX" sz="14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Puede verificar alguna observación por problemas en la entrega del recibo en </a:t>
            </a:r>
            <a:r>
              <a:rPr lang="es-MX" sz="1400" dirty="0">
                <a:solidFill>
                  <a:srgbClr val="4D4D4D"/>
                </a:solidFill>
                <a:latin typeface="Calibri" panose="020F0502020204030204" pitchFamily="34" charset="0"/>
                <a:ea typeface="Calibri" pitchFamily="34" charset="0"/>
                <a:cs typeface="Calibri" panose="020F0502020204030204" pitchFamily="34" charset="0"/>
              </a:rPr>
              <a:t>S:\MOTIVADOS YSEGUNDOS ORIGINALES\CONSULTA DE RECIBOS.</a:t>
            </a:r>
          </a:p>
          <a:p>
            <a:r>
              <a:rPr lang="es-MX" sz="14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dirección de entrega de un recibo, se verifica en SINEX.</a:t>
            </a:r>
          </a:p>
          <a:p>
            <a:r>
              <a:rPr lang="es-MX" sz="14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www.gruposcharff.com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Web de </a:t>
            </a:r>
            <a:r>
              <a:rPr lang="es-PE" dirty="0" err="1"/>
              <a:t>Scharff</a:t>
            </a:r>
            <a:r>
              <a:rPr lang="es-PE" dirty="0"/>
              <a:t>_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A3B38-9D38-47E0-9E9B-DE4425CAD317}" type="slidenum">
              <a:rPr lang="es-PE" smtClean="0"/>
              <a:pPr/>
              <a:t>22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8045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91310" y="5325836"/>
            <a:ext cx="4114015" cy="1200329"/>
          </a:xfrm>
          <a:prstGeom prst="rect">
            <a:avLst/>
          </a:prstGeom>
          <a:noFill/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>
                <a:ln w="11430"/>
                <a:solidFill>
                  <a:srgbClr val="E05206"/>
                </a:solidFill>
                <a:latin typeface="Arial" pitchFamily="34" charset="0"/>
              </a:defRPr>
            </a:lvl1pPr>
          </a:lstStyle>
          <a:p>
            <a:pPr algn="l" eaLnBrk="1" hangingPunct="1">
              <a:defRPr/>
            </a:pPr>
            <a:r>
              <a:rPr lang="es-PE" sz="7200" b="1" i="1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Gracias</a:t>
            </a:r>
            <a:r>
              <a:rPr lang="es-PE" sz="7200" b="1" i="1" dirty="0">
                <a:ln w="0"/>
                <a:solidFill>
                  <a:srgbClr val="8BC5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_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830" y="256293"/>
            <a:ext cx="2408987" cy="981663"/>
          </a:xfrm>
          <a:prstGeom prst="rect">
            <a:avLst/>
          </a:prstGeom>
          <a:effectLst>
            <a:outerShdw blurRad="63500" dist="63500" dir="2700000" algn="tl" rotWithShape="0">
              <a:prstClr val="black">
                <a:alpha val="7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837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71" y="203200"/>
            <a:ext cx="11814629" cy="6429829"/>
          </a:xfrm>
          <a:prstGeom prst="round2DiagRect">
            <a:avLst>
              <a:gd name="adj1" fmla="val 24731"/>
              <a:gd name="adj2" fmla="val 0"/>
            </a:avLst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775931" y="1743479"/>
            <a:ext cx="424827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6702"/>
              </a:buClr>
              <a:buFont typeface="Wingdings" panose="05000000000000000000" pitchFamily="2" charset="2"/>
              <a:buChar char="Ø"/>
            </a:pP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Sistemas de gestión</a:t>
            </a:r>
          </a:p>
          <a:p>
            <a:pPr marL="742950" lvl="1" indent="-285750">
              <a:buClr>
                <a:srgbClr val="FF6702"/>
              </a:buClr>
              <a:buFont typeface="Wingdings" panose="05000000000000000000" pitchFamily="2" charset="2"/>
              <a:buChar char="§"/>
            </a:pP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Portal</a:t>
            </a:r>
          </a:p>
          <a:p>
            <a:pPr marL="742950" lvl="1" indent="-285750">
              <a:buClr>
                <a:srgbClr val="FF6702"/>
              </a:buClr>
              <a:buFont typeface="Wingdings" panose="05000000000000000000" pitchFamily="2" charset="2"/>
              <a:buChar char="§"/>
            </a:pPr>
            <a:r>
              <a:rPr lang="es-P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Sinex</a:t>
            </a:r>
            <a:endParaRPr lang="es-PE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rgbClr val="FF6702"/>
              </a:buClr>
              <a:buFont typeface="Wingdings" panose="05000000000000000000" pitchFamily="2" charset="2"/>
              <a:buChar char="§"/>
            </a:pP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BSCS</a:t>
            </a:r>
          </a:p>
          <a:p>
            <a:pPr marL="285750" indent="-285750">
              <a:buClr>
                <a:srgbClr val="FF6702"/>
              </a:buClr>
              <a:buFont typeface="Arial" panose="020B0604020202020204" pitchFamily="34" charset="0"/>
              <a:buChar char="•"/>
            </a:pPr>
            <a:endParaRPr lang="es-PE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rgbClr val="FF6702"/>
              </a:buClr>
              <a:buFont typeface="Wingdings" panose="05000000000000000000" pitchFamily="2" charset="2"/>
              <a:buChar char="Ø"/>
            </a:pP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Otros sistemas de apoyo</a:t>
            </a:r>
          </a:p>
          <a:p>
            <a:pPr marL="742950" lvl="1" indent="-285750">
              <a:buClr>
                <a:srgbClr val="FF6702"/>
              </a:buClr>
              <a:buFont typeface="Wingdings" panose="05000000000000000000" pitchFamily="2" charset="2"/>
              <a:buChar char="§"/>
            </a:pP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Intranet</a:t>
            </a:r>
          </a:p>
          <a:p>
            <a:pPr marL="742950" lvl="1" indent="-285750">
              <a:buClr>
                <a:srgbClr val="FF6702"/>
              </a:buClr>
              <a:buFont typeface="Wingdings" panose="05000000000000000000" pitchFamily="2" charset="2"/>
              <a:buChar char="§"/>
            </a:pP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Entel</a:t>
            </a:r>
          </a:p>
          <a:p>
            <a:pPr marL="742950" lvl="1" indent="-285750">
              <a:buClr>
                <a:srgbClr val="FF6702"/>
              </a:buClr>
              <a:buFont typeface="Wingdings" panose="05000000000000000000" pitchFamily="2" charset="2"/>
              <a:buChar char="§"/>
            </a:pP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 Corcho</a:t>
            </a:r>
          </a:p>
          <a:p>
            <a:pPr marL="742950" lvl="1" indent="-285750">
              <a:buClr>
                <a:srgbClr val="FF6702"/>
              </a:buClr>
              <a:buFont typeface="Wingdings" panose="05000000000000000000" pitchFamily="2" charset="2"/>
              <a:buChar char="§"/>
            </a:pP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de Blindaje</a:t>
            </a:r>
          </a:p>
          <a:p>
            <a:pPr marL="742950" lvl="1" indent="-285750">
              <a:buClr>
                <a:srgbClr val="FF6702"/>
              </a:buClr>
              <a:buFont typeface="Wingdings" panose="05000000000000000000" pitchFamily="2" charset="2"/>
              <a:buChar char="§"/>
            </a:pP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Evaluación crediticia desde el móvil</a:t>
            </a:r>
          </a:p>
          <a:p>
            <a:pPr marL="742950" lvl="1" indent="-285750">
              <a:buClr>
                <a:srgbClr val="FF6702"/>
              </a:buClr>
              <a:buFont typeface="Wingdings" panose="05000000000000000000" pitchFamily="2" charset="2"/>
              <a:buChar char="§"/>
            </a:pP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de ANOVO</a:t>
            </a:r>
          </a:p>
          <a:p>
            <a:pPr marL="742950" lvl="1" indent="-285750">
              <a:buClr>
                <a:srgbClr val="FF6702"/>
              </a:buClr>
              <a:buFont typeface="Wingdings" panose="05000000000000000000" pitchFamily="2" charset="2"/>
              <a:buChar char="§"/>
            </a:pPr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de </a:t>
            </a:r>
            <a:r>
              <a:rPr lang="es-P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Scharff</a:t>
            </a:r>
            <a:endParaRPr lang="es-PE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/>
              <a:t>Agenda_</a:t>
            </a:r>
            <a:endParaRPr lang="es-PE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0</a:t>
            </a:r>
            <a:fld id="{F56A3B38-9D38-47E0-9E9B-DE4425CAD317}" type="slidenum">
              <a:rPr lang="es-PE" smtClean="0"/>
              <a:pPr/>
              <a:t>3</a:t>
            </a:fld>
            <a:endParaRPr lang="es-P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8" y="555315"/>
            <a:ext cx="406400" cy="42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lamada rectangular redondeada 30"/>
          <p:cNvSpPr/>
          <p:nvPr/>
        </p:nvSpPr>
        <p:spPr>
          <a:xfrm>
            <a:off x="1536970" y="1426063"/>
            <a:ext cx="4137788" cy="930036"/>
          </a:xfrm>
          <a:prstGeom prst="wedgeRoundRectCallout">
            <a:avLst>
              <a:gd name="adj1" fmla="val -25951"/>
              <a:gd name="adj2" fmla="val 74173"/>
              <a:gd name="adj3" fmla="val 16667"/>
            </a:avLst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24" name="Grupo 23"/>
          <p:cNvGrpSpPr/>
          <p:nvPr/>
        </p:nvGrpSpPr>
        <p:grpSpPr>
          <a:xfrm>
            <a:off x="7084873" y="746369"/>
            <a:ext cx="4237698" cy="1902168"/>
            <a:chOff x="1161617" y="4026209"/>
            <a:chExt cx="4822722" cy="2153265"/>
          </a:xfrm>
        </p:grpSpPr>
        <p:grpSp>
          <p:nvGrpSpPr>
            <p:cNvPr id="19" name="Grupo 18"/>
            <p:cNvGrpSpPr/>
            <p:nvPr/>
          </p:nvGrpSpPr>
          <p:grpSpPr>
            <a:xfrm>
              <a:off x="1161617" y="4026209"/>
              <a:ext cx="4822722" cy="2153265"/>
              <a:chOff x="7919884" y="855406"/>
              <a:chExt cx="4822722" cy="2153265"/>
            </a:xfrm>
          </p:grpSpPr>
          <p:sp>
            <p:nvSpPr>
              <p:cNvPr id="20" name="Rectángulo redondeado 19"/>
              <p:cNvSpPr/>
              <p:nvPr/>
            </p:nvSpPr>
            <p:spPr>
              <a:xfrm>
                <a:off x="7919884" y="855406"/>
                <a:ext cx="4822722" cy="2153265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600"/>
              </a:p>
            </p:txBody>
          </p:sp>
          <p:sp>
            <p:nvSpPr>
              <p:cNvPr id="21" name="Elipse 20"/>
              <p:cNvSpPr/>
              <p:nvPr/>
            </p:nvSpPr>
            <p:spPr>
              <a:xfrm>
                <a:off x="8229601" y="1088851"/>
                <a:ext cx="191729" cy="180304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600"/>
              </a:p>
            </p:txBody>
          </p:sp>
        </p:grpSp>
        <p:sp>
          <p:nvSpPr>
            <p:cNvPr id="23" name="Rectángulo 22"/>
            <p:cNvSpPr/>
            <p:nvPr/>
          </p:nvSpPr>
          <p:spPr>
            <a:xfrm>
              <a:off x="1813619" y="4116792"/>
              <a:ext cx="1395955" cy="661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s-PE" sz="3200" b="1" dirty="0">
                  <a:solidFill>
                    <a:srgbClr val="8BC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BSCS_</a:t>
              </a:r>
              <a:endParaRPr lang="es-ES" sz="3200" b="1" dirty="0">
                <a:solidFill>
                  <a:srgbClr val="8BC541"/>
                </a:solidFill>
              </a:endParaRPr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1813617" y="4817881"/>
              <a:ext cx="4170719" cy="940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Aplicativo utilizado para configurar líneas y servicios, como reposiciones, cambios de modelo, etc.</a:t>
              </a:r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6168331" y="2393059"/>
            <a:ext cx="4237697" cy="1902168"/>
            <a:chOff x="6294056" y="1465146"/>
            <a:chExt cx="4822722" cy="2153265"/>
          </a:xfrm>
        </p:grpSpPr>
        <p:grpSp>
          <p:nvGrpSpPr>
            <p:cNvPr id="14" name="Grupo 13"/>
            <p:cNvGrpSpPr/>
            <p:nvPr/>
          </p:nvGrpSpPr>
          <p:grpSpPr>
            <a:xfrm>
              <a:off x="6294056" y="1465146"/>
              <a:ext cx="4822722" cy="2153265"/>
              <a:chOff x="7919884" y="855406"/>
              <a:chExt cx="4822722" cy="2153265"/>
            </a:xfrm>
          </p:grpSpPr>
          <p:sp>
            <p:nvSpPr>
              <p:cNvPr id="15" name="Rectángulo redondeado 14"/>
              <p:cNvSpPr/>
              <p:nvPr/>
            </p:nvSpPr>
            <p:spPr>
              <a:xfrm>
                <a:off x="7919884" y="855406"/>
                <a:ext cx="4822722" cy="2153265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600"/>
              </a:p>
            </p:txBody>
          </p:sp>
          <p:sp>
            <p:nvSpPr>
              <p:cNvPr id="16" name="Elipse 15"/>
              <p:cNvSpPr/>
              <p:nvPr/>
            </p:nvSpPr>
            <p:spPr>
              <a:xfrm>
                <a:off x="8229601" y="1088851"/>
                <a:ext cx="191729" cy="18030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600"/>
              </a:p>
            </p:txBody>
          </p:sp>
        </p:grpSp>
        <p:sp>
          <p:nvSpPr>
            <p:cNvPr id="17" name="Rectángulo 16"/>
            <p:cNvSpPr/>
            <p:nvPr/>
          </p:nvSpPr>
          <p:spPr>
            <a:xfrm>
              <a:off x="6905277" y="1537422"/>
              <a:ext cx="1465499" cy="661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s-PE" sz="3200" b="1" dirty="0" err="1">
                  <a:solidFill>
                    <a:srgbClr val="8BC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Sinex</a:t>
              </a:r>
              <a:r>
                <a:rPr lang="es-PE" sz="3200" b="1" dirty="0">
                  <a:solidFill>
                    <a:srgbClr val="8BC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_</a:t>
              </a:r>
              <a:endParaRPr lang="es-ES" sz="3200" b="1" dirty="0">
                <a:solidFill>
                  <a:srgbClr val="8BC541"/>
                </a:solidFill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6905277" y="2256029"/>
              <a:ext cx="3846974" cy="9406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PE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Sistema utilizado para validar el estado en el que se encuentra una línea.</a:t>
              </a:r>
            </a:p>
          </p:txBody>
        </p:sp>
      </p:grpSp>
      <p:sp>
        <p:nvSpPr>
          <p:cNvPr id="27" name="Rectángulo 26"/>
          <p:cNvSpPr/>
          <p:nvPr/>
        </p:nvSpPr>
        <p:spPr>
          <a:xfrm>
            <a:off x="1411811" y="6079825"/>
            <a:ext cx="89651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1200" b="1" i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5500</a:t>
            </a:r>
            <a:r>
              <a:rPr lang="es-PE" sz="1200" b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PE" sz="12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Línea de apoyo, por problemas con los usuarios  o contraseñas. Así como registro de inconvenientes en  los sistemas.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1641994" y="1541523"/>
            <a:ext cx="3935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Contamos con diversos sistemas que usamos durante la atención en tienda.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0"/>
          <a:stretch/>
        </p:blipFill>
        <p:spPr>
          <a:xfrm flipH="1">
            <a:off x="907158" y="2198838"/>
            <a:ext cx="4124796" cy="3950200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5136978" y="4005642"/>
            <a:ext cx="4237697" cy="1902167"/>
            <a:chOff x="1161617" y="1465147"/>
            <a:chExt cx="4822722" cy="2153265"/>
          </a:xfrm>
        </p:grpSpPr>
        <p:grpSp>
          <p:nvGrpSpPr>
            <p:cNvPr id="10" name="Grupo 9"/>
            <p:cNvGrpSpPr/>
            <p:nvPr/>
          </p:nvGrpSpPr>
          <p:grpSpPr>
            <a:xfrm>
              <a:off x="1161617" y="1465147"/>
              <a:ext cx="4822722" cy="2153265"/>
              <a:chOff x="7919884" y="855406"/>
              <a:chExt cx="4822722" cy="2153265"/>
            </a:xfrm>
          </p:grpSpPr>
          <p:sp>
            <p:nvSpPr>
              <p:cNvPr id="6" name="Rectángulo redondeado 5"/>
              <p:cNvSpPr/>
              <p:nvPr/>
            </p:nvSpPr>
            <p:spPr>
              <a:xfrm>
                <a:off x="7919884" y="855406"/>
                <a:ext cx="4822722" cy="2153265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0154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600"/>
              </a:p>
            </p:txBody>
          </p:sp>
          <p:sp>
            <p:nvSpPr>
              <p:cNvPr id="9" name="Elipse 8"/>
              <p:cNvSpPr/>
              <p:nvPr/>
            </p:nvSpPr>
            <p:spPr>
              <a:xfrm>
                <a:off x="8229601" y="1088851"/>
                <a:ext cx="191729" cy="180304"/>
              </a:xfrm>
              <a:prstGeom prst="ellipse">
                <a:avLst/>
              </a:prstGeom>
              <a:solidFill>
                <a:srgbClr val="0154A0"/>
              </a:solidFill>
              <a:ln>
                <a:solidFill>
                  <a:srgbClr val="0154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1600"/>
              </a:p>
            </p:txBody>
          </p:sp>
        </p:grpSp>
        <p:sp>
          <p:nvSpPr>
            <p:cNvPr id="11" name="Rectángulo 10"/>
            <p:cNvSpPr/>
            <p:nvPr/>
          </p:nvSpPr>
          <p:spPr>
            <a:xfrm>
              <a:off x="1818020" y="1533099"/>
              <a:ext cx="1604584" cy="661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s-PE" sz="3200" b="1" dirty="0">
                  <a:solidFill>
                    <a:srgbClr val="8BC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Portal</a:t>
              </a:r>
              <a:r>
                <a:rPr lang="es-PE" sz="3200" dirty="0">
                  <a:solidFill>
                    <a:srgbClr val="8BC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_</a:t>
              </a:r>
              <a:endParaRPr lang="es-ES" sz="3200" dirty="0">
                <a:solidFill>
                  <a:srgbClr val="8BC541"/>
                </a:solidFill>
              </a:endParaRPr>
            </a:p>
          </p:txBody>
        </p:sp>
        <p:sp>
          <p:nvSpPr>
            <p:cNvPr id="12" name="Rectángulo 11"/>
            <p:cNvSpPr/>
            <p:nvPr/>
          </p:nvSpPr>
          <p:spPr>
            <a:xfrm>
              <a:off x="1818020" y="2239443"/>
              <a:ext cx="3846974" cy="940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s-PE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Registro de incidentes, órdenes y toda interacción con el cliente.</a:t>
              </a:r>
            </a:p>
            <a:p>
              <a:pPr lvl="0"/>
              <a:r>
                <a:rPr lang="es-PE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Evaluación Crediticia.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Sistemas de Gestión_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0</a:t>
            </a:r>
            <a:fld id="{F56A3B38-9D38-47E0-9E9B-DE4425CAD317}" type="slidenum">
              <a:rPr lang="es-PE" smtClean="0"/>
              <a:pPr/>
              <a:t>4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3648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6457" y="2865417"/>
            <a:ext cx="3572635" cy="254001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960145" y="3303532"/>
            <a:ext cx="2589728" cy="417135"/>
          </a:xfrm>
          <a:prstGeom prst="roundRect">
            <a:avLst>
              <a:gd name="adj" fmla="val 32426"/>
            </a:avLst>
          </a:prstGeom>
          <a:noFill/>
          <a:ln w="28575">
            <a:solidFill>
              <a:srgbClr val="FF6702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Ingresa tu número móvil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960145" y="3957350"/>
            <a:ext cx="2589729" cy="417135"/>
          </a:xfrm>
          <a:prstGeom prst="roundRect">
            <a:avLst>
              <a:gd name="adj" fmla="val 32426"/>
            </a:avLst>
          </a:prstGeom>
          <a:noFill/>
          <a:ln w="28575">
            <a:solidFill>
              <a:srgbClr val="FF6702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Ingresa clave de 6 dígitos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582970" y="5318524"/>
            <a:ext cx="2592679" cy="417135"/>
          </a:xfrm>
          <a:prstGeom prst="roundRect">
            <a:avLst>
              <a:gd name="adj" fmla="val 32426"/>
            </a:avLst>
          </a:prstGeom>
          <a:noFill/>
          <a:ln w="28575">
            <a:solidFill>
              <a:srgbClr val="FF6702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Reseteo de contraseña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824504" y="5739055"/>
            <a:ext cx="2108304" cy="417135"/>
          </a:xfrm>
          <a:prstGeom prst="roundRect">
            <a:avLst>
              <a:gd name="adj" fmla="val 32426"/>
            </a:avLst>
          </a:prstGeom>
          <a:noFill/>
          <a:ln w="28575">
            <a:solidFill>
              <a:srgbClr val="FF6702"/>
            </a:solidFill>
            <a:prstDash val="sysDot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para ingresar</a:t>
            </a:r>
          </a:p>
        </p:txBody>
      </p:sp>
      <p:cxnSp>
        <p:nvCxnSpPr>
          <p:cNvPr id="9" name="Conector recto de flecha 8"/>
          <p:cNvCxnSpPr>
            <a:endCxn id="4" idx="1"/>
          </p:cNvCxnSpPr>
          <p:nvPr/>
        </p:nvCxnSpPr>
        <p:spPr>
          <a:xfrm>
            <a:off x="7996801" y="3495592"/>
            <a:ext cx="963344" cy="16508"/>
          </a:xfrm>
          <a:prstGeom prst="straightConnector1">
            <a:avLst/>
          </a:prstGeom>
          <a:ln w="28575">
            <a:solidFill>
              <a:srgbClr val="FF670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endCxn id="5" idx="1"/>
          </p:cNvCxnSpPr>
          <p:nvPr/>
        </p:nvCxnSpPr>
        <p:spPr>
          <a:xfrm>
            <a:off x="7996801" y="3843176"/>
            <a:ext cx="963344" cy="322742"/>
          </a:xfrm>
          <a:prstGeom prst="straightConnector1">
            <a:avLst/>
          </a:prstGeom>
          <a:ln w="28575">
            <a:solidFill>
              <a:srgbClr val="FF670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8147422" y="4441658"/>
            <a:ext cx="855933" cy="876866"/>
          </a:xfrm>
          <a:prstGeom prst="straightConnector1">
            <a:avLst/>
          </a:prstGeom>
          <a:ln w="28575">
            <a:solidFill>
              <a:srgbClr val="FF670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endCxn id="7" idx="0"/>
          </p:cNvCxnSpPr>
          <p:nvPr/>
        </p:nvCxnSpPr>
        <p:spPr>
          <a:xfrm flipH="1">
            <a:off x="6878656" y="5011660"/>
            <a:ext cx="7" cy="727395"/>
          </a:xfrm>
          <a:prstGeom prst="straightConnector1">
            <a:avLst/>
          </a:prstGeom>
          <a:ln w="28575">
            <a:solidFill>
              <a:srgbClr val="FF670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5186401" y="729407"/>
            <a:ext cx="5021368" cy="842498"/>
            <a:chOff x="1394847" y="875781"/>
            <a:chExt cx="5021368" cy="842498"/>
          </a:xfrm>
        </p:grpSpPr>
        <p:sp>
          <p:nvSpPr>
            <p:cNvPr id="13" name="Llamada rectangular redondeada 12"/>
            <p:cNvSpPr/>
            <p:nvPr/>
          </p:nvSpPr>
          <p:spPr>
            <a:xfrm>
              <a:off x="1394847" y="875781"/>
              <a:ext cx="5021368" cy="842498"/>
            </a:xfrm>
            <a:prstGeom prst="wedgeRoundRectCallout">
              <a:avLst>
                <a:gd name="adj1" fmla="val -70833"/>
                <a:gd name="adj2" fmla="val 58821"/>
                <a:gd name="adj3" fmla="val 16667"/>
              </a:avLst>
            </a:prstGeom>
            <a:ln w="38100"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1514903" y="991118"/>
              <a:ext cx="4652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2800" i="1" dirty="0">
                  <a:solidFill>
                    <a:srgbClr val="4D4D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¿Cómo accedo al </a:t>
              </a:r>
              <a:r>
                <a:rPr lang="es-PE" sz="3600" b="1" i="1" dirty="0">
                  <a:solidFill>
                    <a:srgbClr val="8BC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Portal</a:t>
              </a:r>
              <a:r>
                <a:rPr lang="es-PE" sz="2800" i="1" dirty="0">
                  <a:solidFill>
                    <a:srgbClr val="4D4D4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</a:t>
              </a:r>
            </a:p>
          </p:txBody>
        </p:sp>
      </p:grpSp>
      <p:sp>
        <p:nvSpPr>
          <p:cNvPr id="12" name="Rectángulo 11"/>
          <p:cNvSpPr/>
          <p:nvPr/>
        </p:nvSpPr>
        <p:spPr>
          <a:xfrm>
            <a:off x="5186401" y="1897211"/>
            <a:ext cx="4951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dirty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acceder al Portal es necesario hacerlo desde el link que encontramos en el intranet.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53" r="19282"/>
          <a:stretch/>
        </p:blipFill>
        <p:spPr>
          <a:xfrm>
            <a:off x="1029736" y="1029859"/>
            <a:ext cx="3431748" cy="5656881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Portal_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0</a:t>
            </a:r>
            <a:fld id="{F56A3B38-9D38-47E0-9E9B-DE4425CAD317}" type="slidenum">
              <a:rPr lang="es-PE" smtClean="0"/>
              <a:pPr/>
              <a:t>5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5830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lamada rectangular redondeada 14"/>
          <p:cNvSpPr/>
          <p:nvPr/>
        </p:nvSpPr>
        <p:spPr>
          <a:xfrm>
            <a:off x="991673" y="1445023"/>
            <a:ext cx="3519367" cy="1084158"/>
          </a:xfrm>
          <a:prstGeom prst="wedgeRoundRectCallout">
            <a:avLst>
              <a:gd name="adj1" fmla="val -13360"/>
              <a:gd name="adj2" fmla="val 73823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CuadroTexto 2"/>
          <p:cNvSpPr txBox="1"/>
          <p:nvPr/>
        </p:nvSpPr>
        <p:spPr>
          <a:xfrm>
            <a:off x="4880905" y="840890"/>
            <a:ext cx="6027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0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Éstos son algunos conceptos que debemos saber: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372551" y="1537483"/>
            <a:ext cx="2819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i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PORTAL, debe quedar el registro de todo tipo de interacción con el cliente.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73" r="22252" b="11691"/>
          <a:stretch/>
        </p:blipFill>
        <p:spPr>
          <a:xfrm>
            <a:off x="1396801" y="2713164"/>
            <a:ext cx="2247141" cy="3609647"/>
          </a:xfrm>
          <a:prstGeom prst="rect">
            <a:avLst/>
          </a:prstGeom>
        </p:spPr>
      </p:pic>
      <p:pic>
        <p:nvPicPr>
          <p:cNvPr id="2050" name="Picture 2" descr="https://kitcheck.com/wp-content/uploads/2015/03/automated-che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584" y="1452191"/>
            <a:ext cx="557560" cy="5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5616287" y="1476395"/>
            <a:ext cx="22625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PE" sz="2800" b="1" i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Comunicación</a:t>
            </a:r>
            <a:endParaRPr lang="es-ES" sz="2800" b="1" dirty="0">
              <a:solidFill>
                <a:srgbClr val="8BC54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628034" y="2074741"/>
            <a:ext cx="5918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cada evento en el que un cliente o usuario toma contacto con Entel a través de los canales de atención.</a:t>
            </a:r>
          </a:p>
        </p:txBody>
      </p:sp>
      <p:pic>
        <p:nvPicPr>
          <p:cNvPr id="13" name="Picture 2" descr="https://kitcheck.com/wp-content/uploads/2015/03/automated-che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584" y="2848838"/>
            <a:ext cx="557560" cy="5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5616287" y="2902538"/>
            <a:ext cx="15551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PE" sz="2800" b="1" i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Incidente</a:t>
            </a:r>
            <a:endParaRPr lang="es-ES" sz="2800" b="1" dirty="0">
              <a:solidFill>
                <a:srgbClr val="8BC54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628034" y="35482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un caso que abrimos, basados en una comunicación en la que el cliente ha formulado una consulta, pedido o reclamo.</a:t>
            </a:r>
          </a:p>
        </p:txBody>
      </p:sp>
      <p:pic>
        <p:nvPicPr>
          <p:cNvPr id="16" name="Picture 2" descr="https://kitcheck.com/wp-content/uploads/2015/03/automated-che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31" y="4492555"/>
            <a:ext cx="557560" cy="5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/>
          <p:cNvSpPr/>
          <p:nvPr/>
        </p:nvSpPr>
        <p:spPr>
          <a:xfrm>
            <a:off x="5628034" y="4546255"/>
            <a:ext cx="1604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PE" sz="2800" b="1" i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Campaña</a:t>
            </a:r>
            <a:endParaRPr lang="es-ES" sz="2800" b="1" dirty="0">
              <a:solidFill>
                <a:srgbClr val="8BC54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628034" y="51807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Conjunto de esfuerzos orientados a un objetivo, durante un período definido.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Portal_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0</a:t>
            </a:r>
            <a:fld id="{F56A3B38-9D38-47E0-9E9B-DE4425CAD317}" type="slidenum">
              <a:rPr lang="es-PE" smtClean="0"/>
              <a:pPr/>
              <a:t>6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4309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434581000"/>
              </p:ext>
            </p:extLst>
          </p:nvPr>
        </p:nvGraphicFramePr>
        <p:xfrm>
          <a:off x="648481" y="1793733"/>
          <a:ext cx="6354659" cy="4045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1107582" y="1135522"/>
            <a:ext cx="5241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i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¿Cómo registrar en </a:t>
            </a:r>
            <a:r>
              <a:rPr lang="es-PE" sz="2800" b="1" i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Portal</a:t>
            </a:r>
            <a:r>
              <a:rPr lang="es-PE" sz="2400" i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430262" y="5530605"/>
            <a:ext cx="748038" cy="415766"/>
          </a:xfrm>
          <a:prstGeom prst="roundRect">
            <a:avLst>
              <a:gd name="adj" fmla="val 2016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154A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426619" y="5925760"/>
            <a:ext cx="875327" cy="426482"/>
          </a:xfrm>
          <a:prstGeom prst="roundRect">
            <a:avLst>
              <a:gd name="adj" fmla="val 2424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154A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Estado</a:t>
            </a:r>
          </a:p>
        </p:txBody>
      </p:sp>
      <p:sp>
        <p:nvSpPr>
          <p:cNvPr id="7" name="Rectangle 1"/>
          <p:cNvSpPr/>
          <p:nvPr/>
        </p:nvSpPr>
        <p:spPr>
          <a:xfrm>
            <a:off x="7209753" y="2014845"/>
            <a:ext cx="21413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MX" sz="1100" b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absuelve la consulta en el momento. </a:t>
            </a:r>
            <a:endParaRPr lang="en-US" sz="1100" b="1" dirty="0">
              <a:solidFill>
                <a:srgbClr val="4D4D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Left Brace 6"/>
          <p:cNvSpPr/>
          <p:nvPr/>
        </p:nvSpPr>
        <p:spPr>
          <a:xfrm>
            <a:off x="6905269" y="1906246"/>
            <a:ext cx="270102" cy="649089"/>
          </a:xfrm>
          <a:prstGeom prst="leftBrace">
            <a:avLst>
              <a:gd name="adj1" fmla="val 50555"/>
              <a:gd name="adj2" fmla="val 50000"/>
            </a:avLst>
          </a:prstGeom>
          <a:ln w="28575">
            <a:solidFill>
              <a:srgbClr val="FF6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just">
              <a:defRPr/>
            </a:pPr>
            <a:endParaRPr lang="en-US" sz="1100" dirty="0"/>
          </a:p>
        </p:txBody>
      </p:sp>
      <p:sp>
        <p:nvSpPr>
          <p:cNvPr id="9" name="Rectangle 2"/>
          <p:cNvSpPr/>
          <p:nvPr/>
        </p:nvSpPr>
        <p:spPr>
          <a:xfrm>
            <a:off x="7209753" y="2584629"/>
            <a:ext cx="210232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MX" sz="1100" b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Solicitud enviada a otra área a través del incidente para ser atendido. NO se genera Orden.</a:t>
            </a:r>
            <a:endParaRPr lang="en-US" sz="1100" b="1" dirty="0">
              <a:solidFill>
                <a:srgbClr val="4D4D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3"/>
          <p:cNvSpPr/>
          <p:nvPr/>
        </p:nvSpPr>
        <p:spPr>
          <a:xfrm>
            <a:off x="7210248" y="3516565"/>
            <a:ext cx="1406819" cy="6001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just"/>
            <a:r>
              <a:rPr lang="es-MX" sz="1100" b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solicitud es atendida desde el incidente u orden.</a:t>
            </a:r>
            <a:endParaRPr lang="en-US" sz="1100" b="1" dirty="0">
              <a:solidFill>
                <a:srgbClr val="4D4D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Left Brace 8"/>
          <p:cNvSpPr/>
          <p:nvPr/>
        </p:nvSpPr>
        <p:spPr>
          <a:xfrm>
            <a:off x="6930696" y="2687109"/>
            <a:ext cx="244675" cy="608869"/>
          </a:xfrm>
          <a:prstGeom prst="leftBrace">
            <a:avLst>
              <a:gd name="adj1" fmla="val 50555"/>
              <a:gd name="adj2" fmla="val 50000"/>
            </a:avLst>
          </a:prstGeom>
          <a:ln w="28575">
            <a:solidFill>
              <a:srgbClr val="FF6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just">
              <a:defRPr/>
            </a:pPr>
            <a:endParaRPr lang="en-US" sz="1100" dirty="0"/>
          </a:p>
        </p:txBody>
      </p:sp>
      <p:sp>
        <p:nvSpPr>
          <p:cNvPr id="12" name="Left Brace 10"/>
          <p:cNvSpPr/>
          <p:nvPr/>
        </p:nvSpPr>
        <p:spPr>
          <a:xfrm>
            <a:off x="6932652" y="3553676"/>
            <a:ext cx="242719" cy="536861"/>
          </a:xfrm>
          <a:prstGeom prst="leftBrace">
            <a:avLst>
              <a:gd name="adj1" fmla="val 50555"/>
              <a:gd name="adj2" fmla="val 50000"/>
            </a:avLst>
          </a:prstGeom>
          <a:ln w="28575">
            <a:solidFill>
              <a:srgbClr val="FF6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just">
              <a:defRPr/>
            </a:pPr>
            <a:endParaRPr lang="en-US" sz="1100" dirty="0"/>
          </a:p>
        </p:txBody>
      </p:sp>
      <p:sp>
        <p:nvSpPr>
          <p:cNvPr id="13" name="Rectangle 4"/>
          <p:cNvSpPr/>
          <p:nvPr/>
        </p:nvSpPr>
        <p:spPr>
          <a:xfrm>
            <a:off x="7175371" y="5266556"/>
            <a:ext cx="22545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MX" sz="1100" b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atendido por el asesor y solucionado en ese momento. </a:t>
            </a:r>
          </a:p>
        </p:txBody>
      </p:sp>
      <p:sp>
        <p:nvSpPr>
          <p:cNvPr id="14" name="Left Brace 12"/>
          <p:cNvSpPr/>
          <p:nvPr/>
        </p:nvSpPr>
        <p:spPr>
          <a:xfrm>
            <a:off x="6967529" y="5213570"/>
            <a:ext cx="242719" cy="536861"/>
          </a:xfrm>
          <a:prstGeom prst="leftBrace">
            <a:avLst>
              <a:gd name="adj1" fmla="val 50555"/>
              <a:gd name="adj2" fmla="val 50000"/>
            </a:avLst>
          </a:prstGeom>
          <a:ln w="28575">
            <a:solidFill>
              <a:srgbClr val="FF6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just">
              <a:defRPr/>
            </a:pPr>
            <a:endParaRPr lang="en-US" sz="1100" dirty="0"/>
          </a:p>
        </p:txBody>
      </p:sp>
      <p:sp>
        <p:nvSpPr>
          <p:cNvPr id="15" name="Rectangle 7"/>
          <p:cNvSpPr/>
          <p:nvPr/>
        </p:nvSpPr>
        <p:spPr>
          <a:xfrm>
            <a:off x="7214305" y="4376806"/>
            <a:ext cx="19684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MX" sz="1100" b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reclamo a través del incidente  viaja a otra área para ser atendido.</a:t>
            </a:r>
            <a:endParaRPr lang="en-US" sz="1100" b="1" dirty="0">
              <a:solidFill>
                <a:srgbClr val="4D4D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Left Brace 14"/>
          <p:cNvSpPr/>
          <p:nvPr/>
        </p:nvSpPr>
        <p:spPr>
          <a:xfrm>
            <a:off x="6972769" y="4394283"/>
            <a:ext cx="242719" cy="536861"/>
          </a:xfrm>
          <a:prstGeom prst="leftBrace">
            <a:avLst>
              <a:gd name="adj1" fmla="val 50555"/>
              <a:gd name="adj2" fmla="val 50000"/>
            </a:avLst>
          </a:prstGeom>
          <a:ln w="28575">
            <a:solidFill>
              <a:srgbClr val="FF67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just">
              <a:defRPr/>
            </a:pPr>
            <a:endParaRPr lang="en-US" sz="1100" dirty="0"/>
          </a:p>
        </p:txBody>
      </p:sp>
      <p:sp>
        <p:nvSpPr>
          <p:cNvPr id="17" name="Right Arrow 11"/>
          <p:cNvSpPr/>
          <p:nvPr/>
        </p:nvSpPr>
        <p:spPr>
          <a:xfrm>
            <a:off x="8853938" y="3684173"/>
            <a:ext cx="328838" cy="268431"/>
          </a:xfrm>
          <a:prstGeom prst="rightArrow">
            <a:avLst/>
          </a:prstGeom>
          <a:solidFill>
            <a:srgbClr val="FF6702"/>
          </a:solidFill>
          <a:ln>
            <a:solidFill>
              <a:srgbClr val="FF67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100"/>
          </a:p>
        </p:txBody>
      </p:sp>
      <p:sp>
        <p:nvSpPr>
          <p:cNvPr id="18" name="Rectangle 13"/>
          <p:cNvSpPr/>
          <p:nvPr/>
        </p:nvSpPr>
        <p:spPr>
          <a:xfrm>
            <a:off x="9263883" y="3480717"/>
            <a:ext cx="23722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s-MX" altLang="es-PE" sz="1100" b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Afiliación , edición a recibo electrónico, reseteo casilla de voz y Mi Entel., etc. // CPT, CDM, ROA, Cesión, etc.</a:t>
            </a:r>
            <a:endParaRPr lang="en-US" sz="1100" b="1" dirty="0">
              <a:solidFill>
                <a:srgbClr val="4D4D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ight Arrow 17"/>
          <p:cNvSpPr/>
          <p:nvPr/>
        </p:nvSpPr>
        <p:spPr>
          <a:xfrm>
            <a:off x="9346456" y="2758648"/>
            <a:ext cx="328838" cy="268431"/>
          </a:xfrm>
          <a:prstGeom prst="rightArrow">
            <a:avLst/>
          </a:prstGeom>
          <a:solidFill>
            <a:srgbClr val="FF6702"/>
          </a:solidFill>
          <a:ln>
            <a:solidFill>
              <a:srgbClr val="FF67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100"/>
          </a:p>
        </p:txBody>
      </p:sp>
      <p:sp>
        <p:nvSpPr>
          <p:cNvPr id="20" name="Rectangle 15"/>
          <p:cNvSpPr/>
          <p:nvPr/>
        </p:nvSpPr>
        <p:spPr>
          <a:xfrm>
            <a:off x="9757867" y="2592781"/>
            <a:ext cx="20135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altLang="es-PE" sz="1100" b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Duplicado de recibo, Carta de no adeudo, Afiliación al Débito Automático, etc.</a:t>
            </a:r>
            <a:endParaRPr lang="en-US" sz="1100" b="1" dirty="0">
              <a:solidFill>
                <a:srgbClr val="4D4D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9841244" y="5335836"/>
            <a:ext cx="154960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 eaLnBrk="1" hangingPunct="1"/>
            <a:r>
              <a:rPr lang="es-MX" altLang="es-PE" sz="1100" b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Falla de servicio.</a:t>
            </a:r>
            <a:endParaRPr lang="en-US" altLang="es-PE" sz="1100" b="1" dirty="0">
              <a:solidFill>
                <a:srgbClr val="4D4D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ight Arrow 20"/>
          <p:cNvSpPr/>
          <p:nvPr/>
        </p:nvSpPr>
        <p:spPr>
          <a:xfrm>
            <a:off x="9473325" y="5335836"/>
            <a:ext cx="328838" cy="268431"/>
          </a:xfrm>
          <a:prstGeom prst="rightArrow">
            <a:avLst/>
          </a:prstGeom>
          <a:solidFill>
            <a:srgbClr val="FF6702"/>
          </a:solidFill>
          <a:ln>
            <a:solidFill>
              <a:srgbClr val="FF67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100"/>
          </a:p>
        </p:txBody>
      </p:sp>
      <p:sp>
        <p:nvSpPr>
          <p:cNvPr id="23" name="Right Arrow 21"/>
          <p:cNvSpPr/>
          <p:nvPr/>
        </p:nvSpPr>
        <p:spPr>
          <a:xfrm>
            <a:off x="9263883" y="4462094"/>
            <a:ext cx="328838" cy="268431"/>
          </a:xfrm>
          <a:prstGeom prst="rightArrow">
            <a:avLst/>
          </a:prstGeom>
          <a:solidFill>
            <a:srgbClr val="FF6702"/>
          </a:solidFill>
          <a:ln>
            <a:solidFill>
              <a:srgbClr val="FF67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100"/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>
            <a:off x="9666087" y="4382297"/>
            <a:ext cx="2013551" cy="43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>
              <a:buFontTx/>
              <a:buChar char="-"/>
              <a:defRPr sz="1050">
                <a:solidFill>
                  <a:srgbClr val="0033CC"/>
                </a:solidFill>
                <a:latin typeface="Arial Narrow" panose="020B0606020202030204" pitchFamily="34" charset="0"/>
              </a:defRPr>
            </a:lvl1pPr>
          </a:lstStyle>
          <a:p>
            <a:pPr algn="just">
              <a:buNone/>
            </a:pPr>
            <a:r>
              <a:rPr lang="es-MX" altLang="es-PE" sz="1100" b="1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Falla de señal, servicio, error en la Facturación, fraude, etc.</a:t>
            </a:r>
            <a:endParaRPr lang="en-US" altLang="es-PE" sz="1100" b="1" dirty="0">
              <a:solidFill>
                <a:srgbClr val="4D4D4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ítulo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Portal_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0</a:t>
            </a:r>
            <a:fld id="{F56A3B38-9D38-47E0-9E9B-DE4425CAD317}" type="slidenum">
              <a:rPr lang="es-PE" smtClean="0"/>
              <a:pPr/>
              <a:t>7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0880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08" b="97846" l="1846" r="53615">
                        <a14:foregroundMark x1="16769" y1="94000" x2="10385" y2="93231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71" t="3091" r="47812" b="19646"/>
          <a:stretch/>
        </p:blipFill>
        <p:spPr>
          <a:xfrm>
            <a:off x="8303865" y="2652577"/>
            <a:ext cx="2459550" cy="380688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138705" y="1275759"/>
            <a:ext cx="3853297" cy="919401"/>
          </a:xfrm>
          <a:prstGeom prst="wedgeRoundRectCallout">
            <a:avLst>
              <a:gd name="adj1" fmla="val 18920"/>
              <a:gd name="adj2" fmla="val 102929"/>
              <a:gd name="adj3" fmla="val 16667"/>
            </a:avLst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PE" sz="24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¡Recuerda las buenas prácticas!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573422" y="3136318"/>
            <a:ext cx="51181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“El registrar correctamente en el Portal los distintos pedidos, órdenes o reclamos. De esta manera, evitaremos que las solicitudes del cliente se </a:t>
            </a:r>
            <a:r>
              <a:rPr lang="es-P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demoren</a:t>
            </a:r>
            <a:r>
              <a:rPr lang="es-P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más de lo debido o se queden </a:t>
            </a:r>
            <a:r>
              <a:rPr lang="es-P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 atender</a:t>
            </a:r>
            <a:r>
              <a:rPr lang="es-P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573422" y="2222010"/>
            <a:ext cx="4414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800" b="1" i="1" dirty="0">
                <a:solidFill>
                  <a:srgbClr val="8BC54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Siempre es bueno recordar…</a:t>
            </a:r>
            <a:endParaRPr lang="es-PE" sz="2800" b="1" i="1" dirty="0">
              <a:solidFill>
                <a:srgbClr val="8BC541"/>
              </a:solidFill>
            </a:endParaRPr>
          </a:p>
        </p:txBody>
      </p:sp>
      <p:pic>
        <p:nvPicPr>
          <p:cNvPr id="10" name="Picture 2" descr="https://kitcheck.com/wp-content/uploads/2015/03/automated-chec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77" y="2195160"/>
            <a:ext cx="557560" cy="57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Portal_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0</a:t>
            </a:r>
            <a:fld id="{F56A3B38-9D38-47E0-9E9B-DE4425CAD317}" type="slidenum">
              <a:rPr lang="es-PE" smtClean="0"/>
              <a:pPr/>
              <a:t>8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0155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59" t="-49" r="36426" b="13267"/>
          <a:stretch/>
        </p:blipFill>
        <p:spPr>
          <a:xfrm>
            <a:off x="4630058" y="1253490"/>
            <a:ext cx="6676571" cy="4777196"/>
          </a:xfrm>
          <a:prstGeom prst="roundRect">
            <a:avLst>
              <a:gd name="adj" fmla="val 206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" name="CuadroTexto 4"/>
          <p:cNvSpPr txBox="1"/>
          <p:nvPr/>
        </p:nvSpPr>
        <p:spPr>
          <a:xfrm>
            <a:off x="819769" y="1879152"/>
            <a:ext cx="3416134" cy="919401"/>
          </a:xfrm>
          <a:prstGeom prst="wedgeRoundRectCallout">
            <a:avLst>
              <a:gd name="adj1" fmla="val 7391"/>
              <a:gd name="adj2" fmla="val 79219"/>
              <a:gd name="adj3" fmla="val 16667"/>
            </a:avLst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s-PE" sz="1600" dirty="0">
                <a:solidFill>
                  <a:srgbClr val="4D4D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cargar la información del usuario acceder a:</a:t>
            </a:r>
            <a:br>
              <a:rPr lang="es-PE" sz="1600" dirty="0">
                <a:solidFill>
                  <a:srgbClr val="0154A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PE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</a:t>
            </a:r>
            <a:r>
              <a:rPr lang="es-PE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-Center </a:t>
            </a:r>
            <a:r>
              <a:rPr lang="es-PE" sz="1600" b="1" i="1" dirty="0">
                <a:solidFill>
                  <a:srgbClr val="FF670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s-PE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Consulta clientes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3323090"/>
            <a:ext cx="3333750" cy="285750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Sinex</a:t>
            </a:r>
            <a:r>
              <a:rPr lang="es-PE" dirty="0"/>
              <a:t>_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PE" dirty="0"/>
              <a:t>0</a:t>
            </a:r>
            <a:fld id="{F56A3B38-9D38-47E0-9E9B-DE4425CAD317}" type="slidenum">
              <a:rPr lang="es-PE" smtClean="0"/>
              <a:pPr/>
              <a:t>9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5674914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_Increxa-FoCo_FEB2017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Increxa-FoCo_FEB2017" id="{538C0888-A80E-4008-A4DA-1B67E15DB8D1}" vid="{B0736EF6-76D4-4499-AFF0-66AEF8D3E09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Plantilla_Increxa-FoCo_FEB2017</Template>
  <TotalTime>1662</TotalTime>
  <Words>1182</Words>
  <Application>Microsoft Office PowerPoint</Application>
  <PresentationFormat>Panorámica</PresentationFormat>
  <Paragraphs>171</Paragraphs>
  <Slides>23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Calibri</vt:lpstr>
      <vt:lpstr>Corbel</vt:lpstr>
      <vt:lpstr>Times New Roman</vt:lpstr>
      <vt:lpstr>Wingdings</vt:lpstr>
      <vt:lpstr>Plantilla_Increxa-FoCo_FEB2017</vt:lpstr>
      <vt:lpstr>Presentación de PowerPoint</vt:lpstr>
      <vt:lpstr>Objetivos_</vt:lpstr>
      <vt:lpstr>Agenda_</vt:lpstr>
      <vt:lpstr>Sistemas de Gestión_</vt:lpstr>
      <vt:lpstr>Portal_</vt:lpstr>
      <vt:lpstr>Portal_</vt:lpstr>
      <vt:lpstr>Portal_</vt:lpstr>
      <vt:lpstr>Portal_</vt:lpstr>
      <vt:lpstr>Sinex_</vt:lpstr>
      <vt:lpstr>Sinex_</vt:lpstr>
      <vt:lpstr>Sinex_</vt:lpstr>
      <vt:lpstr>Sinex_</vt:lpstr>
      <vt:lpstr>BSCS_</vt:lpstr>
      <vt:lpstr>Otros Sistemas de Apoyo_</vt:lpstr>
      <vt:lpstr>Intranet_</vt:lpstr>
      <vt:lpstr>Web Entel_</vt:lpstr>
      <vt:lpstr>Mi Corcho_</vt:lpstr>
      <vt:lpstr>Mi Corcho_</vt:lpstr>
      <vt:lpstr>Evaluación crediticia desde tu móvil_</vt:lpstr>
      <vt:lpstr>Web de Blindaje_</vt:lpstr>
      <vt:lpstr>Web de ANOVO_</vt:lpstr>
      <vt:lpstr>Web de Scharff_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 Ramiro Gabriel Ernesto Mendoza Rivera</dc:creator>
  <cp:lastModifiedBy>Oscar Herrera Valdez</cp:lastModifiedBy>
  <cp:revision>159</cp:revision>
  <dcterms:created xsi:type="dcterms:W3CDTF">2016-04-19T20:47:58Z</dcterms:created>
  <dcterms:modified xsi:type="dcterms:W3CDTF">2017-10-16T00:14:39Z</dcterms:modified>
</cp:coreProperties>
</file>